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83"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6"/>
    <p:restoredTop sz="95345"/>
  </p:normalViewPr>
  <p:slideViewPr>
    <p:cSldViewPr snapToGrid="0" snapToObjects="1">
      <p:cViewPr varScale="1">
        <p:scale>
          <a:sx n="72" d="100"/>
          <a:sy n="72" d="100"/>
        </p:scale>
        <p:origin x="2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3BE96-AC2C-DA42-95E9-900CCD02CD8D}" type="datetimeFigureOut">
              <a:rPr lang="en-US" smtClean="0"/>
              <a:t>4/29/20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259E-D0B2-0A41-9EB3-E661116365F7}" type="slidenum">
              <a:rPr lang="en-US" smtClean="0"/>
              <a:t>‹#›</a:t>
            </a:fld>
            <a:endParaRPr lang="en-US"/>
          </a:p>
        </p:txBody>
      </p:sp>
    </p:spTree>
    <p:extLst>
      <p:ext uri="{BB962C8B-B14F-4D97-AF65-F5344CB8AC3E}">
        <p14:creationId xmlns:p14="http://schemas.microsoft.com/office/powerpoint/2010/main" val="335513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14</a:t>
            </a:fld>
            <a:endParaRPr lang="en-US"/>
          </a:p>
        </p:txBody>
      </p:sp>
    </p:spTree>
    <p:extLst>
      <p:ext uri="{BB962C8B-B14F-4D97-AF65-F5344CB8AC3E}">
        <p14:creationId xmlns:p14="http://schemas.microsoft.com/office/powerpoint/2010/main" val="119435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23</a:t>
            </a:fld>
            <a:endParaRPr lang="en-US"/>
          </a:p>
        </p:txBody>
      </p:sp>
    </p:spTree>
    <p:extLst>
      <p:ext uri="{BB962C8B-B14F-4D97-AF65-F5344CB8AC3E}">
        <p14:creationId xmlns:p14="http://schemas.microsoft.com/office/powerpoint/2010/main" val="84759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24</a:t>
            </a:fld>
            <a:endParaRPr lang="en-US"/>
          </a:p>
        </p:txBody>
      </p:sp>
    </p:spTree>
    <p:extLst>
      <p:ext uri="{BB962C8B-B14F-4D97-AF65-F5344CB8AC3E}">
        <p14:creationId xmlns:p14="http://schemas.microsoft.com/office/powerpoint/2010/main" val="288056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25</a:t>
            </a:fld>
            <a:endParaRPr lang="en-US"/>
          </a:p>
        </p:txBody>
      </p:sp>
    </p:spTree>
    <p:extLst>
      <p:ext uri="{BB962C8B-B14F-4D97-AF65-F5344CB8AC3E}">
        <p14:creationId xmlns:p14="http://schemas.microsoft.com/office/powerpoint/2010/main" val="272903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26</a:t>
            </a:fld>
            <a:endParaRPr lang="en-US"/>
          </a:p>
        </p:txBody>
      </p:sp>
    </p:spTree>
    <p:extLst>
      <p:ext uri="{BB962C8B-B14F-4D97-AF65-F5344CB8AC3E}">
        <p14:creationId xmlns:p14="http://schemas.microsoft.com/office/powerpoint/2010/main" val="396217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27</a:t>
            </a:fld>
            <a:endParaRPr lang="en-US"/>
          </a:p>
        </p:txBody>
      </p:sp>
    </p:spTree>
    <p:extLst>
      <p:ext uri="{BB962C8B-B14F-4D97-AF65-F5344CB8AC3E}">
        <p14:creationId xmlns:p14="http://schemas.microsoft.com/office/powerpoint/2010/main" val="305934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28</a:t>
            </a:fld>
            <a:endParaRPr lang="en-US"/>
          </a:p>
        </p:txBody>
      </p:sp>
    </p:spTree>
    <p:extLst>
      <p:ext uri="{BB962C8B-B14F-4D97-AF65-F5344CB8AC3E}">
        <p14:creationId xmlns:p14="http://schemas.microsoft.com/office/powerpoint/2010/main" val="315453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29</a:t>
            </a:fld>
            <a:endParaRPr lang="en-US"/>
          </a:p>
        </p:txBody>
      </p:sp>
    </p:spTree>
    <p:extLst>
      <p:ext uri="{BB962C8B-B14F-4D97-AF65-F5344CB8AC3E}">
        <p14:creationId xmlns:p14="http://schemas.microsoft.com/office/powerpoint/2010/main" val="122992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30</a:t>
            </a:fld>
            <a:endParaRPr lang="en-US"/>
          </a:p>
        </p:txBody>
      </p:sp>
    </p:spTree>
    <p:extLst>
      <p:ext uri="{BB962C8B-B14F-4D97-AF65-F5344CB8AC3E}">
        <p14:creationId xmlns:p14="http://schemas.microsoft.com/office/powerpoint/2010/main" val="24396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15</a:t>
            </a:fld>
            <a:endParaRPr lang="en-US"/>
          </a:p>
        </p:txBody>
      </p:sp>
    </p:spTree>
    <p:extLst>
      <p:ext uri="{BB962C8B-B14F-4D97-AF65-F5344CB8AC3E}">
        <p14:creationId xmlns:p14="http://schemas.microsoft.com/office/powerpoint/2010/main" val="225858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16</a:t>
            </a:fld>
            <a:endParaRPr lang="en-US"/>
          </a:p>
        </p:txBody>
      </p:sp>
    </p:spTree>
    <p:extLst>
      <p:ext uri="{BB962C8B-B14F-4D97-AF65-F5344CB8AC3E}">
        <p14:creationId xmlns:p14="http://schemas.microsoft.com/office/powerpoint/2010/main" val="108497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17</a:t>
            </a:fld>
            <a:endParaRPr lang="en-US"/>
          </a:p>
        </p:txBody>
      </p:sp>
    </p:spTree>
    <p:extLst>
      <p:ext uri="{BB962C8B-B14F-4D97-AF65-F5344CB8AC3E}">
        <p14:creationId xmlns:p14="http://schemas.microsoft.com/office/powerpoint/2010/main" val="281527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18</a:t>
            </a:fld>
            <a:endParaRPr lang="en-US"/>
          </a:p>
        </p:txBody>
      </p:sp>
    </p:spTree>
    <p:extLst>
      <p:ext uri="{BB962C8B-B14F-4D97-AF65-F5344CB8AC3E}">
        <p14:creationId xmlns:p14="http://schemas.microsoft.com/office/powerpoint/2010/main" val="53837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19</a:t>
            </a:fld>
            <a:endParaRPr lang="en-US"/>
          </a:p>
        </p:txBody>
      </p:sp>
    </p:spTree>
    <p:extLst>
      <p:ext uri="{BB962C8B-B14F-4D97-AF65-F5344CB8AC3E}">
        <p14:creationId xmlns:p14="http://schemas.microsoft.com/office/powerpoint/2010/main" val="99202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20</a:t>
            </a:fld>
            <a:endParaRPr lang="en-US"/>
          </a:p>
        </p:txBody>
      </p:sp>
    </p:spTree>
    <p:extLst>
      <p:ext uri="{BB962C8B-B14F-4D97-AF65-F5344CB8AC3E}">
        <p14:creationId xmlns:p14="http://schemas.microsoft.com/office/powerpoint/2010/main" val="313265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21</a:t>
            </a:fld>
            <a:endParaRPr lang="en-US"/>
          </a:p>
        </p:txBody>
      </p:sp>
    </p:spTree>
    <p:extLst>
      <p:ext uri="{BB962C8B-B14F-4D97-AF65-F5344CB8AC3E}">
        <p14:creationId xmlns:p14="http://schemas.microsoft.com/office/powerpoint/2010/main" val="49601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ure</a:t>
            </a:r>
            <a:endParaRPr lang="en-US" dirty="0"/>
          </a:p>
        </p:txBody>
      </p:sp>
      <p:sp>
        <p:nvSpPr>
          <p:cNvPr id="4" name="Slide Number Placeholder 3"/>
          <p:cNvSpPr>
            <a:spLocks noGrp="1"/>
          </p:cNvSpPr>
          <p:nvPr>
            <p:ph type="sldNum" sz="quarter" idx="5"/>
          </p:nvPr>
        </p:nvSpPr>
        <p:spPr/>
        <p:txBody>
          <a:bodyPr/>
          <a:lstStyle/>
          <a:p>
            <a:fld id="{4C28259E-D0B2-0A41-9EB3-E661116365F7}" type="slidenum">
              <a:rPr lang="en-US" smtClean="0"/>
              <a:t>22</a:t>
            </a:fld>
            <a:endParaRPr lang="en-US"/>
          </a:p>
        </p:txBody>
      </p:sp>
    </p:spTree>
    <p:extLst>
      <p:ext uri="{BB962C8B-B14F-4D97-AF65-F5344CB8AC3E}">
        <p14:creationId xmlns:p14="http://schemas.microsoft.com/office/powerpoint/2010/main" val="377443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DC4E-B224-F44A-950E-BA0A618B13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6F3FE-BFD9-1541-90B5-6BC24B0E5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64AF4D-3448-D14F-988F-62E4B7110BDC}"/>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5" name="Footer Placeholder 4">
            <a:extLst>
              <a:ext uri="{FF2B5EF4-FFF2-40B4-BE49-F238E27FC236}">
                <a16:creationId xmlns:a16="http://schemas.microsoft.com/office/drawing/2014/main" id="{FAB8C10C-0E7A-FB4A-A13F-6E2222A2D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B92CA-909E-734F-A886-BE2FCB9BD5BA}"/>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312835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D60A-AD2F-7C46-9A65-E2AFF49CD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7CBE1-1304-5A41-9300-D8F988F3C8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A36CC-DB02-A94B-9762-48332DD20415}"/>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5" name="Footer Placeholder 4">
            <a:extLst>
              <a:ext uri="{FF2B5EF4-FFF2-40B4-BE49-F238E27FC236}">
                <a16:creationId xmlns:a16="http://schemas.microsoft.com/office/drawing/2014/main" id="{76E3CF0D-D41D-4B4F-971A-6D70F6FD0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99D21-B7B1-4B4F-BBD2-D3980B36D969}"/>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262973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BE3E7-C1F0-974A-9263-F4248065B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A451F2-CD59-3740-A3D9-ED49CEF827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A5264-1F11-6148-88CD-C90CB4F447B5}"/>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5" name="Footer Placeholder 4">
            <a:extLst>
              <a:ext uri="{FF2B5EF4-FFF2-40B4-BE49-F238E27FC236}">
                <a16:creationId xmlns:a16="http://schemas.microsoft.com/office/drawing/2014/main" id="{387BE9EB-36A9-E840-8AFD-8B9DD21F7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88C36-FEA0-AF48-8626-4BAB63120C61}"/>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91251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50FC-3D5F-F04C-9068-43CD675A1B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C45F7-2DEF-4741-BA2D-254B957DAF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E2284-3B0C-DF4A-A920-F2F4A846BE2F}"/>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5" name="Footer Placeholder 4">
            <a:extLst>
              <a:ext uri="{FF2B5EF4-FFF2-40B4-BE49-F238E27FC236}">
                <a16:creationId xmlns:a16="http://schemas.microsoft.com/office/drawing/2014/main" id="{31237E87-D3AD-794D-885C-AC5BDB938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2EE07-3730-084C-A434-5F41E033B693}"/>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405587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EB20-52CA-EE42-9606-ED68FE2F7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77A2F-3327-3240-9B4C-36977B79F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CD7779-7173-A342-9CAA-CED131DAC3AC}"/>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5" name="Footer Placeholder 4">
            <a:extLst>
              <a:ext uri="{FF2B5EF4-FFF2-40B4-BE49-F238E27FC236}">
                <a16:creationId xmlns:a16="http://schemas.microsoft.com/office/drawing/2014/main" id="{BA1351DF-52BD-2749-A570-58FF0E6C9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AEF24-6186-6649-B6F2-227AE0089DEB}"/>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243639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4790-2B59-3E40-A626-55A35A72C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33638-DCA4-284F-94A2-10F05CF056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5B7310-C5CC-F64C-A6EA-7061C86783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E8EF29-7D62-8147-A093-E9BBC59429A7}"/>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6" name="Footer Placeholder 5">
            <a:extLst>
              <a:ext uri="{FF2B5EF4-FFF2-40B4-BE49-F238E27FC236}">
                <a16:creationId xmlns:a16="http://schemas.microsoft.com/office/drawing/2014/main" id="{059FE757-15C9-6347-91D6-85AB10667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CEFD2-7275-394E-B7C2-C1FD95E7FC2E}"/>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73084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36B0-CA06-8D4C-83D2-4D0E8B0CF7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4F60E2-B619-0A42-8B83-5623E0499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C7986B-5C78-FF49-9B36-B0928CAEF4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F0ECA-B2CB-3940-8E00-DDC76E117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CE0D80-605A-EE47-8D3A-D88A172A1C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FD416-0ED5-454C-BD3C-AD0D1637912A}"/>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8" name="Footer Placeholder 7">
            <a:extLst>
              <a:ext uri="{FF2B5EF4-FFF2-40B4-BE49-F238E27FC236}">
                <a16:creationId xmlns:a16="http://schemas.microsoft.com/office/drawing/2014/main" id="{EB995E18-14D1-6340-BB27-B43ED035B6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4591D-46B7-AF44-92F6-AEA2A1262B5A}"/>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241453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6F18-9C97-A14B-B065-7D48752BA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E3BA2-CFD9-3E4C-A374-BE4F565E0466}"/>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4" name="Footer Placeholder 3">
            <a:extLst>
              <a:ext uri="{FF2B5EF4-FFF2-40B4-BE49-F238E27FC236}">
                <a16:creationId xmlns:a16="http://schemas.microsoft.com/office/drawing/2014/main" id="{839ED51D-824E-3A49-8463-8CE6428138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9C323-E41A-B649-9604-A72A6DDB3C97}"/>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82081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CF30F-6AC7-F745-82FF-1FEC823DB647}"/>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3" name="Footer Placeholder 2">
            <a:extLst>
              <a:ext uri="{FF2B5EF4-FFF2-40B4-BE49-F238E27FC236}">
                <a16:creationId xmlns:a16="http://schemas.microsoft.com/office/drawing/2014/main" id="{A274F811-E69C-F645-B02C-0B9A8530BF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5F2C1-62BF-814C-B399-7E50BBE475E6}"/>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377332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E1F9-76BC-234B-8313-45AD966DC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E29910-077E-D24E-9A1B-1AE82636D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135CB8-FACA-9144-9347-B937AB012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A4C5B5-35F6-B441-86F2-715D82165688}"/>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6" name="Footer Placeholder 5">
            <a:extLst>
              <a:ext uri="{FF2B5EF4-FFF2-40B4-BE49-F238E27FC236}">
                <a16:creationId xmlns:a16="http://schemas.microsoft.com/office/drawing/2014/main" id="{FF7359F6-E1EB-714E-AA5A-9A87CA3D7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E38C2-4BD0-3E44-9BCC-18C38974033B}"/>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390434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8481-0D25-B94D-9DD6-D4FD87CDE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6BA8DC-4089-2E4C-B199-6979C6185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02AA1-E6CC-A040-9008-BC00F4964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856424-7E4A-F14E-9AB5-01137E361713}"/>
              </a:ext>
            </a:extLst>
          </p:cNvPr>
          <p:cNvSpPr>
            <a:spLocks noGrp="1"/>
          </p:cNvSpPr>
          <p:nvPr>
            <p:ph type="dt" sz="half" idx="10"/>
          </p:nvPr>
        </p:nvSpPr>
        <p:spPr/>
        <p:txBody>
          <a:bodyPr/>
          <a:lstStyle/>
          <a:p>
            <a:fld id="{6F5EF693-3DFE-E44C-A6E1-F590AA1F698F}" type="datetimeFigureOut">
              <a:rPr lang="en-US" smtClean="0"/>
              <a:t>4/29/20</a:t>
            </a:fld>
            <a:endParaRPr lang="en-US"/>
          </a:p>
        </p:txBody>
      </p:sp>
      <p:sp>
        <p:nvSpPr>
          <p:cNvPr id="6" name="Footer Placeholder 5">
            <a:extLst>
              <a:ext uri="{FF2B5EF4-FFF2-40B4-BE49-F238E27FC236}">
                <a16:creationId xmlns:a16="http://schemas.microsoft.com/office/drawing/2014/main" id="{DEF01A9D-231A-0046-AF42-4C94CF7BD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8C878-7CEB-CA44-ADB3-25366CB70944}"/>
              </a:ext>
            </a:extLst>
          </p:cNvPr>
          <p:cNvSpPr>
            <a:spLocks noGrp="1"/>
          </p:cNvSpPr>
          <p:nvPr>
            <p:ph type="sldNum" sz="quarter" idx="12"/>
          </p:nvPr>
        </p:nvSpPr>
        <p:spPr/>
        <p:txBody>
          <a:bodyPr/>
          <a:lstStyle/>
          <a:p>
            <a:fld id="{D7491CB3-4590-8645-9DF3-C7F43C85593F}" type="slidenum">
              <a:rPr lang="en-US" smtClean="0"/>
              <a:t>‹#›</a:t>
            </a:fld>
            <a:endParaRPr lang="en-US"/>
          </a:p>
        </p:txBody>
      </p:sp>
    </p:spTree>
    <p:extLst>
      <p:ext uri="{BB962C8B-B14F-4D97-AF65-F5344CB8AC3E}">
        <p14:creationId xmlns:p14="http://schemas.microsoft.com/office/powerpoint/2010/main" val="205153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076EF-7265-5B4E-A76C-FB60F93B8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7D9789-CA6B-4240-A197-8F781FE09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0047F-385E-2745-9DA5-DD5A4A2C5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EF693-3DFE-E44C-A6E1-F590AA1F698F}" type="datetimeFigureOut">
              <a:rPr lang="en-US" smtClean="0"/>
              <a:t>4/29/20</a:t>
            </a:fld>
            <a:endParaRPr lang="en-US"/>
          </a:p>
        </p:txBody>
      </p:sp>
      <p:sp>
        <p:nvSpPr>
          <p:cNvPr id="5" name="Footer Placeholder 4">
            <a:extLst>
              <a:ext uri="{FF2B5EF4-FFF2-40B4-BE49-F238E27FC236}">
                <a16:creationId xmlns:a16="http://schemas.microsoft.com/office/drawing/2014/main" id="{8FE3B5C4-6D3C-2147-8FA9-4329B482A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7CF15-B4C1-7C4F-B668-920765FFB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91CB3-4590-8645-9DF3-C7F43C85593F}" type="slidenum">
              <a:rPr lang="en-US" smtClean="0"/>
              <a:t>‹#›</a:t>
            </a:fld>
            <a:endParaRPr lang="en-US"/>
          </a:p>
        </p:txBody>
      </p:sp>
    </p:spTree>
    <p:extLst>
      <p:ext uri="{BB962C8B-B14F-4D97-AF65-F5344CB8AC3E}">
        <p14:creationId xmlns:p14="http://schemas.microsoft.com/office/powerpoint/2010/main" val="3423116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print.iacr.org/2020/071.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print.iacr.org/2020/071.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print.iacr.org/2020/071.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tools.ietf.org/html/rfc725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print.iacr.org/2020/071.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tools.ietf.org/html/rfc725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ools.ietf.org/html/rfc7924"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ctr"/>
          <a:lstStyle/>
          <a:p>
            <a:r>
              <a:rPr lang="en-US" dirty="0"/>
              <a:t>Performance of Rainbow in TLS, IKE2 and SSH</a:t>
            </a:r>
          </a:p>
          <a:p>
            <a:r>
              <a:rPr lang="en-US" dirty="0"/>
              <a:t>By Quynh Dang</a:t>
            </a:r>
          </a:p>
          <a:p>
            <a:r>
              <a:rPr lang="en-US" dirty="0"/>
              <a:t>CSD/ITL/NIST</a:t>
            </a:r>
          </a:p>
          <a:p>
            <a:r>
              <a:rPr lang="en-US" dirty="0"/>
              <a:t>For internal use only.</a:t>
            </a:r>
          </a:p>
        </p:txBody>
      </p:sp>
    </p:spTree>
    <p:extLst>
      <p:ext uri="{BB962C8B-B14F-4D97-AF65-F5344CB8AC3E}">
        <p14:creationId xmlns:p14="http://schemas.microsoft.com/office/powerpoint/2010/main" val="183360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a:p>
            <a:r>
              <a:rPr lang="en-US" b="1" dirty="0"/>
              <a:t>Rainbow’s Key Sizes</a:t>
            </a:r>
          </a:p>
        </p:txBody>
      </p:sp>
    </p:spTree>
    <p:extLst>
      <p:ext uri="{BB962C8B-B14F-4D97-AF65-F5344CB8AC3E}">
        <p14:creationId xmlns:p14="http://schemas.microsoft.com/office/powerpoint/2010/main" val="226665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091D40-3C0A-0B4D-BCBC-EFCB40418924}"/>
              </a:ext>
            </a:extLst>
          </p:cNvPr>
          <p:cNvPicPr>
            <a:picLocks noChangeAspect="1"/>
          </p:cNvPicPr>
          <p:nvPr/>
        </p:nvPicPr>
        <p:blipFill>
          <a:blip r:embed="rId2"/>
          <a:stretch>
            <a:fillRect/>
          </a:stretch>
        </p:blipFill>
        <p:spPr>
          <a:xfrm>
            <a:off x="233082" y="1057835"/>
            <a:ext cx="11761694" cy="5585011"/>
          </a:xfrm>
          <a:prstGeom prst="rect">
            <a:avLst/>
          </a:prstGeom>
        </p:spPr>
      </p:pic>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p:txBody>
      </p:sp>
    </p:spTree>
    <p:extLst>
      <p:ext uri="{BB962C8B-B14F-4D97-AF65-F5344CB8AC3E}">
        <p14:creationId xmlns:p14="http://schemas.microsoft.com/office/powerpoint/2010/main" val="127206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a:p>
            <a:r>
              <a:rPr lang="en-US" b="1" dirty="0"/>
              <a:t>Rainbow’s Private Key Sizes</a:t>
            </a:r>
          </a:p>
          <a:p>
            <a:pPr algn="l"/>
            <a:r>
              <a:rPr lang="en-US" b="1" dirty="0"/>
              <a:t>-Constrained devices may have some performance impact from storing the private key.</a:t>
            </a:r>
          </a:p>
          <a:p>
            <a:pPr algn="l"/>
            <a:r>
              <a:rPr lang="en-US" b="1" dirty="0"/>
              <a:t>-Compressed version avoids the storage issue, but it would cost 20-50 times costs in cycles/times. </a:t>
            </a:r>
          </a:p>
        </p:txBody>
      </p:sp>
    </p:spTree>
    <p:extLst>
      <p:ext uri="{BB962C8B-B14F-4D97-AF65-F5344CB8AC3E}">
        <p14:creationId xmlns:p14="http://schemas.microsoft.com/office/powerpoint/2010/main" val="174608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a:p>
            <a:r>
              <a:rPr lang="en-US" b="1" dirty="0"/>
              <a:t>Rainbow’s Public Key Sizes</a:t>
            </a:r>
          </a:p>
          <a:p>
            <a:pPr algn="l"/>
            <a:r>
              <a:rPr lang="en-US" b="1" dirty="0"/>
              <a:t>The smallest size is 58.1 KB with the Compressed Rainbow 1a which has the signing and verifying times 20-50 times slower than the Standard Rainbow. The cycles/time is tolerable, not great.</a:t>
            </a:r>
          </a:p>
          <a:p>
            <a:pPr algn="l"/>
            <a:endParaRPr lang="en-US" b="1" dirty="0"/>
          </a:p>
          <a:p>
            <a:pPr algn="l"/>
            <a:r>
              <a:rPr lang="en-US" b="1" dirty="0"/>
              <a:t>The public key size is a seriously significant cost for protocols/applications which require a key (or its certificate) or more to be sent regularly. </a:t>
            </a:r>
          </a:p>
        </p:txBody>
      </p:sp>
    </p:spTree>
    <p:extLst>
      <p:ext uri="{BB962C8B-B14F-4D97-AF65-F5344CB8AC3E}">
        <p14:creationId xmlns:p14="http://schemas.microsoft.com/office/powerpoint/2010/main" val="286620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ctr"/>
          <a:lstStyle/>
          <a:p>
            <a:r>
              <a:rPr lang="en-US" b="1" dirty="0"/>
              <a:t>Digital signatures, public keys and certificates in TLS 1.3</a:t>
            </a:r>
          </a:p>
        </p:txBody>
      </p:sp>
    </p:spTree>
    <p:extLst>
      <p:ext uri="{BB962C8B-B14F-4D97-AF65-F5344CB8AC3E}">
        <p14:creationId xmlns:p14="http://schemas.microsoft.com/office/powerpoint/2010/main" val="20867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TLS 1.3</a:t>
            </a:r>
          </a:p>
          <a:p>
            <a:endParaRPr lang="en-US" b="1" dirty="0"/>
          </a:p>
          <a:p>
            <a:pPr algn="l"/>
            <a:r>
              <a:rPr lang="en-US" b="1" dirty="0"/>
              <a:t>“</a:t>
            </a:r>
            <a:r>
              <a:rPr lang="en-US" dirty="0"/>
              <a:t>The server MUST send a Certificate message whenever the agreed-upon key exchange method uses certificates for authentication (this includes all key exchange methods defined in this document except PSK). </a:t>
            </a:r>
          </a:p>
          <a:p>
            <a:pPr algn="l"/>
            <a:endParaRPr lang="en-US" dirty="0"/>
          </a:p>
          <a:p>
            <a:pPr algn="l"/>
            <a:r>
              <a:rPr lang="en-US" dirty="0"/>
              <a:t>The client MUST send a Certificate message if and only if the server has requested client authentication via a </a:t>
            </a:r>
            <a:r>
              <a:rPr lang="en-US" dirty="0" err="1"/>
              <a:t>CertificateRequest</a:t>
            </a:r>
            <a:r>
              <a:rPr lang="en-US" dirty="0"/>
              <a:t> message”</a:t>
            </a:r>
            <a:endParaRPr lang="en-US" b="1" dirty="0"/>
          </a:p>
        </p:txBody>
      </p:sp>
    </p:spTree>
    <p:extLst>
      <p:ext uri="{BB962C8B-B14F-4D97-AF65-F5344CB8AC3E}">
        <p14:creationId xmlns:p14="http://schemas.microsoft.com/office/powerpoint/2010/main" val="335426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TLS 1.3</a:t>
            </a:r>
          </a:p>
          <a:p>
            <a:endParaRPr lang="en-US" b="1" dirty="0"/>
          </a:p>
          <a:p>
            <a:pPr algn="l"/>
            <a:r>
              <a:rPr lang="en-US" b="1" dirty="0"/>
              <a:t>“</a:t>
            </a:r>
            <a:r>
              <a:rPr lang="en-US" dirty="0"/>
              <a:t>The server MUST send a Certificate message whenever the agreed-upon key exchange method uses certificates for authentication (this includes all key exchange methods defined in this document except PSK). </a:t>
            </a:r>
          </a:p>
          <a:p>
            <a:pPr algn="l"/>
            <a:endParaRPr lang="en-US" dirty="0"/>
          </a:p>
          <a:p>
            <a:pPr algn="l"/>
            <a:r>
              <a:rPr lang="en-US" dirty="0"/>
              <a:t>The client MUST send a Certificate message if and only if the server has requested client authentication via a </a:t>
            </a:r>
            <a:r>
              <a:rPr lang="en-US" dirty="0" err="1"/>
              <a:t>CertificateRequest</a:t>
            </a:r>
            <a:r>
              <a:rPr lang="en-US" dirty="0"/>
              <a:t> message”</a:t>
            </a:r>
          </a:p>
          <a:p>
            <a:pPr algn="l"/>
            <a:endParaRPr lang="en-US" b="1" dirty="0"/>
          </a:p>
          <a:p>
            <a:pPr algn="l"/>
            <a:r>
              <a:rPr lang="en-US" b="1" dirty="0"/>
              <a:t>-A Certificate message contains the server’s certificate + </a:t>
            </a:r>
            <a:r>
              <a:rPr lang="en-US" b="1" dirty="0" err="1"/>
              <a:t>Intermindate</a:t>
            </a:r>
            <a:r>
              <a:rPr lang="en-US" b="1" dirty="0"/>
              <a:t> CA(s)’ certs + OCSP </a:t>
            </a:r>
            <a:r>
              <a:rPr lang="en-US" b="1" dirty="0" err="1"/>
              <a:t>Staplings</a:t>
            </a:r>
            <a:r>
              <a:rPr lang="en-US" b="1" dirty="0"/>
              <a:t> (check statuses of the certificate(s) + Server Certificate Transparency (SCT)’s (for each certificate: check if revoked or not). </a:t>
            </a:r>
          </a:p>
        </p:txBody>
      </p:sp>
    </p:spTree>
    <p:extLst>
      <p:ext uri="{BB962C8B-B14F-4D97-AF65-F5344CB8AC3E}">
        <p14:creationId xmlns:p14="http://schemas.microsoft.com/office/powerpoint/2010/main" val="321525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TLS 1.3</a:t>
            </a:r>
          </a:p>
          <a:p>
            <a:endParaRPr lang="en-US" b="1" dirty="0"/>
          </a:p>
          <a:p>
            <a:pPr algn="l"/>
            <a:r>
              <a:rPr lang="en-US" b="1" dirty="0"/>
              <a:t>“</a:t>
            </a:r>
            <a:r>
              <a:rPr lang="en-US" dirty="0"/>
              <a:t>The server MUST send a Certificate message whenever the agreed-upon key exchange method uses certificates for authentication (this includes all key exchange methods defined in this document except PSK). </a:t>
            </a:r>
          </a:p>
          <a:p>
            <a:pPr algn="l"/>
            <a:endParaRPr lang="en-US" dirty="0"/>
          </a:p>
          <a:p>
            <a:pPr algn="l"/>
            <a:r>
              <a:rPr lang="en-US" dirty="0"/>
              <a:t>The client MUST send a Certificate message if and only if the server has requested client authentication via a </a:t>
            </a:r>
            <a:r>
              <a:rPr lang="en-US" dirty="0" err="1"/>
              <a:t>CertificateRequest</a:t>
            </a:r>
            <a:r>
              <a:rPr lang="en-US" dirty="0"/>
              <a:t> message”</a:t>
            </a:r>
          </a:p>
          <a:p>
            <a:pPr algn="l"/>
            <a:endParaRPr lang="en-US" b="1" dirty="0"/>
          </a:p>
          <a:p>
            <a:pPr algn="l"/>
            <a:r>
              <a:rPr lang="en-US" b="1" dirty="0"/>
              <a:t>-A Certificate message contains the server’s certificate + </a:t>
            </a:r>
            <a:r>
              <a:rPr lang="en-US" b="1" dirty="0" err="1"/>
              <a:t>Intermindate</a:t>
            </a:r>
            <a:r>
              <a:rPr lang="en-US" b="1" dirty="0"/>
              <a:t> CA(s)’ certs + OCSP </a:t>
            </a:r>
            <a:r>
              <a:rPr lang="en-US" b="1" dirty="0" err="1"/>
              <a:t>Staplings</a:t>
            </a:r>
            <a:r>
              <a:rPr lang="en-US" b="1" dirty="0"/>
              <a:t> (check statuses of the certificate(s) + Server Certificate Transparency (SCT)s (for each certificate: check if revoked or not). </a:t>
            </a:r>
          </a:p>
          <a:p>
            <a:pPr algn="l"/>
            <a:r>
              <a:rPr lang="en-US" b="1" dirty="0"/>
              <a:t>-OCSP </a:t>
            </a:r>
            <a:r>
              <a:rPr lang="en-US" b="1" dirty="0" err="1"/>
              <a:t>Staplings</a:t>
            </a:r>
            <a:r>
              <a:rPr lang="en-US" b="1" dirty="0"/>
              <a:t> and SCTs are just signatures, situationally dependent. </a:t>
            </a:r>
          </a:p>
          <a:p>
            <a:pPr algn="l"/>
            <a:r>
              <a:rPr lang="en-US" b="1" dirty="0"/>
              <a:t>-A Certificate message contains at least 1 public key; normally 2 or 3 certificates. </a:t>
            </a:r>
          </a:p>
        </p:txBody>
      </p:sp>
    </p:spTree>
    <p:extLst>
      <p:ext uri="{BB962C8B-B14F-4D97-AF65-F5344CB8AC3E}">
        <p14:creationId xmlns:p14="http://schemas.microsoft.com/office/powerpoint/2010/main" val="160015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normAutofit lnSpcReduction="10000"/>
          </a:bodyPr>
          <a:lstStyle/>
          <a:p>
            <a:r>
              <a:rPr lang="en-US" b="1" dirty="0"/>
              <a:t>Digital signatures, public keys and certificates in TLS 1.3</a:t>
            </a:r>
          </a:p>
          <a:p>
            <a:endParaRPr lang="en-US" b="1" dirty="0"/>
          </a:p>
          <a:p>
            <a:pPr algn="l"/>
            <a:r>
              <a:rPr lang="en-US" b="1" dirty="0"/>
              <a:t>“</a:t>
            </a:r>
            <a:r>
              <a:rPr lang="en-US" dirty="0"/>
              <a:t>The server MUST send a Certificate message whenever the agreed-upon key exchange method uses certificates for authentication (this includes all key exchange methods defined in this document except PSK). </a:t>
            </a:r>
          </a:p>
          <a:p>
            <a:pPr algn="l"/>
            <a:endParaRPr lang="en-US" dirty="0"/>
          </a:p>
          <a:p>
            <a:pPr algn="l"/>
            <a:r>
              <a:rPr lang="en-US" dirty="0"/>
              <a:t>The client MUST send a Certificate message if and only if the server has requested client authentication via a </a:t>
            </a:r>
            <a:r>
              <a:rPr lang="en-US" dirty="0" err="1"/>
              <a:t>CertificateRequest</a:t>
            </a:r>
            <a:r>
              <a:rPr lang="en-US" dirty="0"/>
              <a:t> message”</a:t>
            </a:r>
          </a:p>
          <a:p>
            <a:pPr algn="l"/>
            <a:endParaRPr lang="en-US" b="1" dirty="0"/>
          </a:p>
          <a:p>
            <a:pPr algn="l"/>
            <a:r>
              <a:rPr lang="en-US" b="1" dirty="0"/>
              <a:t>-A Certificate message contains the server’s certificate + </a:t>
            </a:r>
            <a:r>
              <a:rPr lang="en-US" b="1" dirty="0" err="1"/>
              <a:t>Intermindate</a:t>
            </a:r>
            <a:r>
              <a:rPr lang="en-US" b="1" dirty="0"/>
              <a:t> CA(s)’ certs + OCSP </a:t>
            </a:r>
            <a:r>
              <a:rPr lang="en-US" b="1" dirty="0" err="1"/>
              <a:t>Staplings</a:t>
            </a:r>
            <a:r>
              <a:rPr lang="en-US" b="1" dirty="0"/>
              <a:t> (check statuses of the certificate(s) + Server Certificate Transparency (SCT)s (for each certificate: check if revoked or not). </a:t>
            </a:r>
          </a:p>
          <a:p>
            <a:pPr algn="l"/>
            <a:r>
              <a:rPr lang="en-US" b="1" dirty="0"/>
              <a:t>-OCSP </a:t>
            </a:r>
            <a:r>
              <a:rPr lang="en-US" b="1" dirty="0" err="1"/>
              <a:t>Staplings</a:t>
            </a:r>
            <a:r>
              <a:rPr lang="en-US" b="1" dirty="0"/>
              <a:t> and SCTs are just signatures, situationally dependent. </a:t>
            </a:r>
          </a:p>
          <a:p>
            <a:pPr algn="l"/>
            <a:r>
              <a:rPr lang="en-US" b="1" dirty="0"/>
              <a:t>-A Certificate message contains at least 1 public key; normally 2 or 3 certificates. </a:t>
            </a:r>
          </a:p>
          <a:p>
            <a:pPr algn="l"/>
            <a:r>
              <a:rPr lang="en-US" b="1" dirty="0"/>
              <a:t>-If a client is required to authenticate by a Certificate, it must send a Certificate message also. </a:t>
            </a:r>
          </a:p>
        </p:txBody>
      </p:sp>
    </p:spTree>
    <p:extLst>
      <p:ext uri="{BB962C8B-B14F-4D97-AF65-F5344CB8AC3E}">
        <p14:creationId xmlns:p14="http://schemas.microsoft.com/office/powerpoint/2010/main" val="159473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normAutofit/>
          </a:bodyPr>
          <a:lstStyle/>
          <a:p>
            <a:r>
              <a:rPr lang="en-US" b="1"/>
              <a:t>Digital signatures, public keys and certificates in TLS 1.3</a:t>
            </a:r>
          </a:p>
          <a:p>
            <a:pPr algn="l"/>
            <a:r>
              <a:rPr lang="en-US">
                <a:hlinkClick r:id="rId3"/>
              </a:rPr>
              <a:t>https://eprint.iacr.org/2020/071.pdf</a:t>
            </a:r>
            <a:endParaRPr lang="en-US"/>
          </a:p>
          <a:p>
            <a:pPr algn="l"/>
            <a:endParaRPr lang="en-US" b="1"/>
          </a:p>
          <a:p>
            <a:pPr algn="l"/>
            <a:endParaRPr lang="en-US" b="1" dirty="0"/>
          </a:p>
        </p:txBody>
      </p:sp>
      <p:pic>
        <p:nvPicPr>
          <p:cNvPr id="2" name="Picture 1">
            <a:extLst>
              <a:ext uri="{FF2B5EF4-FFF2-40B4-BE49-F238E27FC236}">
                <a16:creationId xmlns:a16="http://schemas.microsoft.com/office/drawing/2014/main" id="{BE8892E6-E463-944C-955B-73A5EF2B48B9}"/>
              </a:ext>
            </a:extLst>
          </p:cNvPr>
          <p:cNvPicPr>
            <a:picLocks noChangeAspect="1"/>
          </p:cNvPicPr>
          <p:nvPr/>
        </p:nvPicPr>
        <p:blipFill>
          <a:blip r:embed="rId4"/>
          <a:stretch>
            <a:fillRect/>
          </a:stretch>
        </p:blipFill>
        <p:spPr>
          <a:xfrm>
            <a:off x="-1" y="1057835"/>
            <a:ext cx="11761693" cy="5127812"/>
          </a:xfrm>
          <a:prstGeom prst="rect">
            <a:avLst/>
          </a:prstGeom>
        </p:spPr>
      </p:pic>
    </p:spTree>
    <p:extLst>
      <p:ext uri="{BB962C8B-B14F-4D97-AF65-F5344CB8AC3E}">
        <p14:creationId xmlns:p14="http://schemas.microsoft.com/office/powerpoint/2010/main" val="351864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Outline of this talk.</a:t>
            </a:r>
          </a:p>
          <a:p>
            <a:pPr algn="l"/>
            <a:endParaRPr lang="en-US" dirty="0"/>
          </a:p>
          <a:p>
            <a:pPr algn="l"/>
            <a:r>
              <a:rPr lang="en-US" dirty="0"/>
              <a:t>1) Performance overview of Rainbow: key generation, signing and verifying and its public key sizes.</a:t>
            </a:r>
          </a:p>
          <a:p>
            <a:pPr algn="l"/>
            <a:r>
              <a:rPr lang="en-US" dirty="0"/>
              <a:t>2) Impact of Rainbow’s public key sizes on TLS.</a:t>
            </a:r>
          </a:p>
          <a:p>
            <a:pPr algn="l"/>
            <a:endParaRPr lang="en-US" dirty="0"/>
          </a:p>
          <a:p>
            <a:pPr algn="l"/>
            <a:r>
              <a:rPr lang="en-US" dirty="0"/>
              <a:t>3) Impact of Rainbow’s public key sizes on IKE2/</a:t>
            </a:r>
            <a:r>
              <a:rPr lang="en-US" dirty="0" err="1"/>
              <a:t>Ipsec</a:t>
            </a:r>
            <a:r>
              <a:rPr lang="en-US" dirty="0"/>
              <a:t>.</a:t>
            </a:r>
          </a:p>
          <a:p>
            <a:pPr algn="l"/>
            <a:endParaRPr lang="en-US" dirty="0"/>
          </a:p>
          <a:p>
            <a:pPr algn="l"/>
            <a:r>
              <a:rPr lang="en-US" dirty="0"/>
              <a:t>4) Impact of Rainbow’s public key sizes on SSH.</a:t>
            </a:r>
          </a:p>
          <a:p>
            <a:pPr algn="l"/>
            <a:endParaRPr lang="en-US" dirty="0"/>
          </a:p>
          <a:p>
            <a:pPr algn="l"/>
            <a:r>
              <a:rPr lang="en-US" dirty="0"/>
              <a:t>5) Conclusion/remarks. </a:t>
            </a:r>
          </a:p>
        </p:txBody>
      </p:sp>
    </p:spTree>
    <p:extLst>
      <p:ext uri="{BB962C8B-B14F-4D97-AF65-F5344CB8AC3E}">
        <p14:creationId xmlns:p14="http://schemas.microsoft.com/office/powerpoint/2010/main" val="157469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normAutofit/>
          </a:bodyPr>
          <a:lstStyle/>
          <a:p>
            <a:r>
              <a:rPr lang="en-US" b="1" dirty="0"/>
              <a:t>Digital signatures, public keys and certificates in TLS 1.3</a:t>
            </a:r>
          </a:p>
          <a:p>
            <a:pPr algn="l"/>
            <a:r>
              <a:rPr lang="en-US" dirty="0">
                <a:hlinkClick r:id="rId3"/>
              </a:rPr>
              <a:t>https://eprint.iacr.org/2020/071.pdf</a:t>
            </a:r>
            <a:endParaRPr lang="en-US" dirty="0"/>
          </a:p>
          <a:p>
            <a:pPr algn="l"/>
            <a:endParaRPr lang="en-US" dirty="0"/>
          </a:p>
          <a:p>
            <a:r>
              <a:rPr lang="en-US" dirty="0"/>
              <a:t>“More specifically, the TLS client application was not</a:t>
            </a:r>
          </a:p>
          <a:p>
            <a:r>
              <a:rPr lang="en-US" dirty="0"/>
              <a:t>able to process the size of a Rainbow certificate yielding</a:t>
            </a:r>
          </a:p>
          <a:p>
            <a:r>
              <a:rPr lang="en-US" dirty="0"/>
              <a:t>an excessive message size error. After examining the</a:t>
            </a:r>
          </a:p>
          <a:p>
            <a:r>
              <a:rPr lang="en-US" dirty="0"/>
              <a:t>trace, we observed that the client was issuing an SSL Alert</a:t>
            </a:r>
          </a:p>
          <a:p>
            <a:r>
              <a:rPr lang="en-US" dirty="0"/>
              <a:t>because of the certificate public key size, however, the server</a:t>
            </a:r>
          </a:p>
          <a:p>
            <a:r>
              <a:rPr lang="en-US" dirty="0"/>
              <a:t>transmitted the chain before closing the connection. “</a:t>
            </a:r>
          </a:p>
          <a:p>
            <a:pPr algn="l"/>
            <a:endParaRPr lang="en-US" b="1" dirty="0"/>
          </a:p>
          <a:p>
            <a:pPr algn="l"/>
            <a:endParaRPr lang="en-US" b="1" dirty="0"/>
          </a:p>
        </p:txBody>
      </p:sp>
    </p:spTree>
    <p:extLst>
      <p:ext uri="{BB962C8B-B14F-4D97-AF65-F5344CB8AC3E}">
        <p14:creationId xmlns:p14="http://schemas.microsoft.com/office/powerpoint/2010/main" val="154045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normAutofit/>
          </a:bodyPr>
          <a:lstStyle/>
          <a:p>
            <a:r>
              <a:rPr lang="en-US" b="1" dirty="0"/>
              <a:t>Digital signatures, public keys and certificates in TLS 1.3</a:t>
            </a:r>
          </a:p>
          <a:p>
            <a:pPr algn="l"/>
            <a:r>
              <a:rPr lang="en-US" dirty="0">
                <a:hlinkClick r:id="rId3"/>
              </a:rPr>
              <a:t>https://eprint.iacr.org/2020/071.pdf</a:t>
            </a:r>
            <a:endParaRPr lang="en-US" dirty="0"/>
          </a:p>
          <a:p>
            <a:pPr algn="l"/>
            <a:endParaRPr lang="en-US" dirty="0"/>
          </a:p>
          <a:p>
            <a:r>
              <a:rPr lang="en-US" dirty="0"/>
              <a:t>“More specifically, the TLS client application was not</a:t>
            </a:r>
          </a:p>
          <a:p>
            <a:r>
              <a:rPr lang="en-US" dirty="0"/>
              <a:t>able to process the size of a Rainbow certificate yielding</a:t>
            </a:r>
          </a:p>
          <a:p>
            <a:r>
              <a:rPr lang="en-US" dirty="0"/>
              <a:t>an excessive message size error. After examining the</a:t>
            </a:r>
          </a:p>
          <a:p>
            <a:r>
              <a:rPr lang="en-US" dirty="0"/>
              <a:t>trace, we observed that the client was issuing an SSL Alert</a:t>
            </a:r>
          </a:p>
          <a:p>
            <a:r>
              <a:rPr lang="en-US" dirty="0"/>
              <a:t>because of the certificate public key size, however, the server</a:t>
            </a:r>
          </a:p>
          <a:p>
            <a:r>
              <a:rPr lang="en-US" dirty="0"/>
              <a:t>transmitted the chain before closing the connection. “</a:t>
            </a:r>
          </a:p>
          <a:p>
            <a:endParaRPr lang="en-US" dirty="0"/>
          </a:p>
          <a:p>
            <a:pPr algn="l"/>
            <a:r>
              <a:rPr lang="en-US" dirty="0"/>
              <a:t>“case </a:t>
            </a:r>
            <a:r>
              <a:rPr lang="en-US" dirty="0" err="1"/>
              <a:t>RawPublicKey</a:t>
            </a:r>
            <a:r>
              <a:rPr lang="en-US" dirty="0"/>
              <a:t>: /* From </a:t>
            </a:r>
            <a:r>
              <a:rPr lang="en-US" dirty="0">
                <a:hlinkClick r:id="rId4"/>
              </a:rPr>
              <a:t>RFC 7250</a:t>
            </a:r>
            <a:r>
              <a:rPr lang="en-US" dirty="0"/>
              <a:t> ASN.1_subjectPublicKeyInfo */ </a:t>
            </a:r>
          </a:p>
          <a:p>
            <a:pPr algn="l"/>
            <a:r>
              <a:rPr lang="en-US" dirty="0"/>
              <a:t>opaque ASN1_subjectPublicKeyInfo&lt;1..</a:t>
            </a:r>
            <a:r>
              <a:rPr lang="en-US" dirty="0">
                <a:solidFill>
                  <a:srgbClr val="FF0000"/>
                </a:solidFill>
              </a:rPr>
              <a:t>2^24-1</a:t>
            </a:r>
            <a:r>
              <a:rPr lang="en-US" dirty="0"/>
              <a:t>&gt;; </a:t>
            </a:r>
          </a:p>
          <a:p>
            <a:pPr algn="l"/>
            <a:r>
              <a:rPr lang="en-US" dirty="0"/>
              <a:t>case X509: opaque </a:t>
            </a:r>
            <a:r>
              <a:rPr lang="en-US" dirty="0" err="1"/>
              <a:t>cert_data</a:t>
            </a:r>
            <a:r>
              <a:rPr lang="en-US" dirty="0"/>
              <a:t>&lt;1..</a:t>
            </a:r>
            <a:r>
              <a:rPr lang="en-US" dirty="0">
                <a:solidFill>
                  <a:srgbClr val="FF0000"/>
                </a:solidFill>
              </a:rPr>
              <a:t>2^24-1</a:t>
            </a:r>
            <a:r>
              <a:rPr lang="en-US" dirty="0"/>
              <a:t>&gt;;  “</a:t>
            </a:r>
          </a:p>
          <a:p>
            <a:pPr algn="l"/>
            <a:endParaRPr lang="en-US" b="1" dirty="0"/>
          </a:p>
          <a:p>
            <a:pPr algn="l"/>
            <a:endParaRPr lang="en-US" b="1" dirty="0"/>
          </a:p>
        </p:txBody>
      </p:sp>
    </p:spTree>
    <p:extLst>
      <p:ext uri="{BB962C8B-B14F-4D97-AF65-F5344CB8AC3E}">
        <p14:creationId xmlns:p14="http://schemas.microsoft.com/office/powerpoint/2010/main" val="115525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normAutofit/>
          </a:bodyPr>
          <a:lstStyle/>
          <a:p>
            <a:r>
              <a:rPr lang="en-US" b="1" dirty="0"/>
              <a:t>Digital signatures, public keys and certificates in TLS 1.3</a:t>
            </a:r>
          </a:p>
          <a:p>
            <a:pPr algn="l"/>
            <a:r>
              <a:rPr lang="en-US" dirty="0">
                <a:hlinkClick r:id="rId3"/>
              </a:rPr>
              <a:t>https://eprint.iacr.org/2020/071.pdf</a:t>
            </a:r>
            <a:endParaRPr lang="en-US" dirty="0"/>
          </a:p>
          <a:p>
            <a:pPr algn="l"/>
            <a:endParaRPr lang="en-US" dirty="0"/>
          </a:p>
          <a:p>
            <a:r>
              <a:rPr lang="en-US" dirty="0"/>
              <a:t>“More specifically, the TLS client application was not</a:t>
            </a:r>
          </a:p>
          <a:p>
            <a:r>
              <a:rPr lang="en-US" dirty="0"/>
              <a:t>able to process the size of a Rainbow certificate yielding</a:t>
            </a:r>
          </a:p>
          <a:p>
            <a:r>
              <a:rPr lang="en-US" dirty="0"/>
              <a:t>an excessive message size error. After examining the</a:t>
            </a:r>
          </a:p>
          <a:p>
            <a:r>
              <a:rPr lang="en-US" dirty="0"/>
              <a:t>trace, we observed that the client was issuing an SSL Alert</a:t>
            </a:r>
          </a:p>
          <a:p>
            <a:r>
              <a:rPr lang="en-US" dirty="0"/>
              <a:t>because of the certificate public key size, however, the server</a:t>
            </a:r>
          </a:p>
          <a:p>
            <a:r>
              <a:rPr lang="en-US" dirty="0"/>
              <a:t>transmitted the chain before closing the connection. “</a:t>
            </a:r>
          </a:p>
          <a:p>
            <a:pPr algn="l"/>
            <a:r>
              <a:rPr lang="en-US" dirty="0"/>
              <a:t>“case </a:t>
            </a:r>
            <a:r>
              <a:rPr lang="en-US" dirty="0" err="1"/>
              <a:t>RawPublicKey</a:t>
            </a:r>
            <a:r>
              <a:rPr lang="en-US" dirty="0"/>
              <a:t>: /* From </a:t>
            </a:r>
            <a:r>
              <a:rPr lang="en-US" dirty="0">
                <a:hlinkClick r:id="rId4"/>
              </a:rPr>
              <a:t>RFC 7250</a:t>
            </a:r>
            <a:r>
              <a:rPr lang="en-US" dirty="0"/>
              <a:t> ASN.1_subjectPublicKeyInfo */ </a:t>
            </a:r>
          </a:p>
          <a:p>
            <a:pPr algn="l"/>
            <a:r>
              <a:rPr lang="en-US" dirty="0"/>
              <a:t>opaque ASN1_subjectPublicKeyInfo&lt;1..</a:t>
            </a:r>
            <a:r>
              <a:rPr lang="en-US" dirty="0">
                <a:solidFill>
                  <a:srgbClr val="FF0000"/>
                </a:solidFill>
              </a:rPr>
              <a:t>2^24-1</a:t>
            </a:r>
            <a:r>
              <a:rPr lang="en-US" dirty="0"/>
              <a:t>&gt;; </a:t>
            </a:r>
          </a:p>
          <a:p>
            <a:pPr algn="l"/>
            <a:r>
              <a:rPr lang="en-US" dirty="0"/>
              <a:t>case X509: opaque </a:t>
            </a:r>
            <a:r>
              <a:rPr lang="en-US" dirty="0" err="1"/>
              <a:t>cert_data</a:t>
            </a:r>
            <a:r>
              <a:rPr lang="en-US" dirty="0"/>
              <a:t>&lt;1..</a:t>
            </a:r>
            <a:r>
              <a:rPr lang="en-US" dirty="0">
                <a:solidFill>
                  <a:srgbClr val="FF0000"/>
                </a:solidFill>
              </a:rPr>
              <a:t>2^24-1</a:t>
            </a:r>
            <a:r>
              <a:rPr lang="en-US" dirty="0"/>
              <a:t>&gt;;  “</a:t>
            </a:r>
          </a:p>
          <a:p>
            <a:pPr algn="l"/>
            <a:endParaRPr lang="en-US" dirty="0"/>
          </a:p>
          <a:p>
            <a:pPr algn="l"/>
            <a:r>
              <a:rPr lang="en-US" b="1" dirty="0"/>
              <a:t>The failure is an implementation issue which can be fixed. </a:t>
            </a:r>
          </a:p>
          <a:p>
            <a:pPr algn="l"/>
            <a:endParaRPr lang="en-US" dirty="0"/>
          </a:p>
          <a:p>
            <a:pPr algn="l"/>
            <a:endParaRPr lang="en-US" b="1" dirty="0"/>
          </a:p>
          <a:p>
            <a:pPr algn="l"/>
            <a:endParaRPr lang="en-US" b="1" dirty="0"/>
          </a:p>
        </p:txBody>
      </p:sp>
    </p:spTree>
    <p:extLst>
      <p:ext uri="{BB962C8B-B14F-4D97-AF65-F5344CB8AC3E}">
        <p14:creationId xmlns:p14="http://schemas.microsoft.com/office/powerpoint/2010/main" val="244561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normAutofit/>
          </a:bodyPr>
          <a:lstStyle/>
          <a:p>
            <a:r>
              <a:rPr lang="en-US" b="1" dirty="0"/>
              <a:t>Digital signatures, public keys and certificates in TLS 1.3</a:t>
            </a:r>
          </a:p>
          <a:p>
            <a:pPr algn="l"/>
            <a:r>
              <a:rPr lang="en-US" dirty="0"/>
              <a:t>-If Falcon and/or </a:t>
            </a:r>
            <a:r>
              <a:rPr lang="en-US" dirty="0" err="1"/>
              <a:t>Dillithium</a:t>
            </a:r>
            <a:r>
              <a:rPr lang="en-US" dirty="0"/>
              <a:t> is/are standardized, they/it would be preferred for being used in PKI and TLS. If Rainbow is also standardized, it would be a back-up option.</a:t>
            </a:r>
          </a:p>
          <a:p>
            <a:pPr algn="l"/>
            <a:endParaRPr lang="en-US" dirty="0"/>
          </a:p>
          <a:p>
            <a:pPr algn="l"/>
            <a:r>
              <a:rPr lang="en-US" dirty="0"/>
              <a:t>-If only Rainbow is standardized, TLS can still work. But, some changes need to be made in order to reduce the performance penalty from big public keys such as:</a:t>
            </a:r>
          </a:p>
          <a:p>
            <a:pPr algn="l"/>
            <a:endParaRPr lang="en-US" dirty="0"/>
          </a:p>
          <a:p>
            <a:pPr marL="457200" indent="-457200" algn="l">
              <a:buAutoNum type="arabicParenR"/>
            </a:pPr>
            <a:r>
              <a:rPr lang="en-US" b="1" dirty="0"/>
              <a:t>Use only 1 intermediate certificate.</a:t>
            </a:r>
          </a:p>
          <a:p>
            <a:pPr marL="457200" indent="-457200" algn="l">
              <a:buAutoNum type="arabicParenR"/>
            </a:pPr>
            <a:r>
              <a:rPr lang="en-US" b="1" dirty="0"/>
              <a:t>Distribute intermediate certificate(s) along with their root cert.</a:t>
            </a:r>
          </a:p>
          <a:p>
            <a:pPr marL="457200" indent="-457200" algn="l">
              <a:buAutoNum type="arabicParenR"/>
            </a:pPr>
            <a:r>
              <a:rPr lang="en-US" b="1" dirty="0"/>
              <a:t>Server’s cert (or/and client’s cert) is signed directly by its root. </a:t>
            </a:r>
          </a:p>
          <a:p>
            <a:pPr marL="457200" indent="-457200" algn="l">
              <a:buAutoNum type="arabicParenR"/>
            </a:pPr>
            <a:r>
              <a:rPr lang="en-US" b="1" dirty="0"/>
              <a:t>Use Cached Information Extension: </a:t>
            </a:r>
            <a:r>
              <a:rPr lang="en-US" dirty="0">
                <a:hlinkClick r:id="rId3"/>
              </a:rPr>
              <a:t>https://tools.ietf.org/html/rfc7924</a:t>
            </a:r>
            <a:r>
              <a:rPr lang="en-US" dirty="0"/>
              <a:t>. </a:t>
            </a:r>
          </a:p>
          <a:p>
            <a:pPr marL="457200" indent="-457200" algn="l">
              <a:buAutoNum type="arabicParenR"/>
            </a:pPr>
            <a:r>
              <a:rPr lang="en-US" b="1" dirty="0"/>
              <a:t>Make sure implementations accept large sizes of certs. </a:t>
            </a:r>
          </a:p>
          <a:p>
            <a:pPr algn="l"/>
            <a:endParaRPr lang="en-US" b="1" dirty="0"/>
          </a:p>
          <a:p>
            <a:pPr algn="l"/>
            <a:endParaRPr lang="en-US" dirty="0"/>
          </a:p>
        </p:txBody>
      </p:sp>
    </p:spTree>
    <p:extLst>
      <p:ext uri="{BB962C8B-B14F-4D97-AF65-F5344CB8AC3E}">
        <p14:creationId xmlns:p14="http://schemas.microsoft.com/office/powerpoint/2010/main" val="23823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ctr"/>
          <a:lstStyle/>
          <a:p>
            <a:r>
              <a:rPr lang="en-US" b="1" dirty="0"/>
              <a:t>Digital signatures, public keys and certificates in IKE2/IPsec</a:t>
            </a:r>
          </a:p>
        </p:txBody>
      </p:sp>
    </p:spTree>
    <p:extLst>
      <p:ext uri="{BB962C8B-B14F-4D97-AF65-F5344CB8AC3E}">
        <p14:creationId xmlns:p14="http://schemas.microsoft.com/office/powerpoint/2010/main" val="207779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IKE2/</a:t>
            </a:r>
            <a:r>
              <a:rPr lang="en-US" b="1" dirty="0" err="1"/>
              <a:t>Ipsec</a:t>
            </a:r>
            <a:endParaRPr lang="en-US" b="1" dirty="0"/>
          </a:p>
          <a:p>
            <a:pPr algn="l"/>
            <a:endParaRPr lang="en-US" b="1" dirty="0"/>
          </a:p>
          <a:p>
            <a:pPr algn="l"/>
            <a:r>
              <a:rPr lang="en-US" b="1" dirty="0"/>
              <a:t>If authentication is done by digital signatures (certs), a certificate chain must be sent to the other party in the connection. </a:t>
            </a:r>
          </a:p>
          <a:p>
            <a:pPr algn="l"/>
            <a:endParaRPr lang="en-US" b="1" dirty="0"/>
          </a:p>
          <a:p>
            <a:pPr algn="l"/>
            <a:r>
              <a:rPr lang="en-US" b="1" dirty="0"/>
              <a:t>A large certificate is fragmented in many packets, so it has impact on establishing a VPN/</a:t>
            </a:r>
            <a:r>
              <a:rPr lang="en-US" b="1" dirty="0" err="1"/>
              <a:t>Ipsec</a:t>
            </a:r>
            <a:r>
              <a:rPr lang="en-US" b="1" dirty="0"/>
              <a:t> connection, especially in TCP with packet losses.  </a:t>
            </a:r>
          </a:p>
          <a:p>
            <a:pPr algn="l"/>
            <a:endParaRPr lang="en-US" b="1" dirty="0"/>
          </a:p>
          <a:p>
            <a:pPr algn="l"/>
            <a:r>
              <a:rPr lang="en-US" b="1" dirty="0"/>
              <a:t>However, these connections usually stay up for a long period of time. </a:t>
            </a:r>
          </a:p>
          <a:p>
            <a:pPr algn="l"/>
            <a:endParaRPr lang="en-US" b="1" dirty="0"/>
          </a:p>
          <a:p>
            <a:pPr algn="l"/>
            <a:r>
              <a:rPr lang="en-US" b="1" dirty="0"/>
              <a:t>Therefore, the impact of big certs is not big. </a:t>
            </a:r>
          </a:p>
        </p:txBody>
      </p:sp>
    </p:spTree>
    <p:extLst>
      <p:ext uri="{BB962C8B-B14F-4D97-AF65-F5344CB8AC3E}">
        <p14:creationId xmlns:p14="http://schemas.microsoft.com/office/powerpoint/2010/main" val="1721135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ctr"/>
          <a:lstStyle/>
          <a:p>
            <a:r>
              <a:rPr lang="en-US" b="1" dirty="0"/>
              <a:t>Digital signatures, public keys and certificates in SSH</a:t>
            </a:r>
          </a:p>
          <a:p>
            <a:pPr algn="l"/>
            <a:endParaRPr lang="en-US" b="1" dirty="0"/>
          </a:p>
        </p:txBody>
      </p:sp>
    </p:spTree>
    <p:extLst>
      <p:ext uri="{BB962C8B-B14F-4D97-AF65-F5344CB8AC3E}">
        <p14:creationId xmlns:p14="http://schemas.microsoft.com/office/powerpoint/2010/main" val="338648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SSH</a:t>
            </a:r>
          </a:p>
          <a:p>
            <a:pPr algn="l"/>
            <a:endParaRPr lang="en-US" dirty="0"/>
          </a:p>
          <a:p>
            <a:pPr algn="l"/>
            <a:r>
              <a:rPr lang="en-US" dirty="0"/>
              <a:t>In SSH Transport Layer Protocol (TLP) (RFC 4253), authentication of the server is performed.  The server sends its public key or its certificate(s) to the client. </a:t>
            </a:r>
          </a:p>
          <a:p>
            <a:pPr algn="l"/>
            <a:endParaRPr lang="en-US" dirty="0"/>
          </a:p>
          <a:p>
            <a:pPr algn="l"/>
            <a:r>
              <a:rPr lang="en-US" dirty="0"/>
              <a:t>Verifying the public host key is performed by 1) comparing the server name and its public host key against a database of trusted server names and public host keys, or 2) using the public host key certificate (i.e., the server’s public key certificate), or 3) using an out-of-band verification method using DNSSEC upon initiating SSH TLP. </a:t>
            </a:r>
            <a:endParaRPr lang="en-US" b="1" dirty="0"/>
          </a:p>
        </p:txBody>
      </p:sp>
    </p:spTree>
    <p:extLst>
      <p:ext uri="{BB962C8B-B14F-4D97-AF65-F5344CB8AC3E}">
        <p14:creationId xmlns:p14="http://schemas.microsoft.com/office/powerpoint/2010/main" val="122183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SSH</a:t>
            </a:r>
          </a:p>
          <a:p>
            <a:pPr algn="l"/>
            <a:endParaRPr lang="en-US" dirty="0"/>
          </a:p>
          <a:p>
            <a:r>
              <a:rPr lang="en-US" b="1" dirty="0"/>
              <a:t>Maximum Packet Length</a:t>
            </a:r>
          </a:p>
          <a:p>
            <a:r>
              <a:rPr lang="en-US" dirty="0"/>
              <a:t>“All implementations MUST be able to process packets with an uncompressed </a:t>
            </a:r>
            <a:r>
              <a:rPr lang="en-US" dirty="0">
                <a:solidFill>
                  <a:srgbClr val="FF0000"/>
                </a:solidFill>
              </a:rPr>
              <a:t>payload length of 32768 bytes or less </a:t>
            </a:r>
            <a:r>
              <a:rPr lang="en-US" dirty="0"/>
              <a:t>and </a:t>
            </a:r>
            <a:r>
              <a:rPr lang="en-US" dirty="0">
                <a:solidFill>
                  <a:srgbClr val="FF0000"/>
                </a:solidFill>
              </a:rPr>
              <a:t>a total packet size of 35000 bytes </a:t>
            </a:r>
            <a:r>
              <a:rPr lang="en-US" dirty="0"/>
              <a:t>or less (including '</a:t>
            </a:r>
            <a:r>
              <a:rPr lang="en-US" dirty="0" err="1"/>
              <a:t>packet_length</a:t>
            </a:r>
            <a:r>
              <a:rPr lang="en-US" dirty="0"/>
              <a:t>', '</a:t>
            </a:r>
            <a:r>
              <a:rPr lang="en-US" dirty="0" err="1"/>
              <a:t>padding_length</a:t>
            </a:r>
            <a:r>
              <a:rPr lang="en-US" dirty="0"/>
              <a:t>', 'payload', 'random padding', and 'mac'). The maximum of 35000 bytes is an arbitrarily chosen value that is larger than the uncompressed length noted above. Implementations </a:t>
            </a:r>
            <a:r>
              <a:rPr lang="en-US" dirty="0">
                <a:solidFill>
                  <a:srgbClr val="FF0000"/>
                </a:solidFill>
              </a:rPr>
              <a:t>SHOULD support longer packets</a:t>
            </a:r>
            <a:r>
              <a:rPr lang="en-US" dirty="0"/>
              <a:t>, where they might be needed. For example, if an implementation wants to send a very large number of certificates, the larger packets MAY be sent if the identification string indicates that the other party is able to process them. However, implementations SHOULD check that the packet length is reasonable in order for the implementation to avoid denial of service and/or buffer overflow attacks.</a:t>
            </a:r>
          </a:p>
          <a:p>
            <a:endParaRPr lang="en-US" b="1" dirty="0"/>
          </a:p>
          <a:p>
            <a:pPr algn="l"/>
            <a:r>
              <a:rPr lang="en-US" b="1" dirty="0"/>
              <a:t>Implementations can be updated to support Rainbow’s public key. </a:t>
            </a:r>
          </a:p>
        </p:txBody>
      </p:sp>
    </p:spTree>
    <p:extLst>
      <p:ext uri="{BB962C8B-B14F-4D97-AF65-F5344CB8AC3E}">
        <p14:creationId xmlns:p14="http://schemas.microsoft.com/office/powerpoint/2010/main" val="355989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Digital signatures, public keys and certificates in SSH</a:t>
            </a:r>
          </a:p>
          <a:p>
            <a:pPr algn="l"/>
            <a:endParaRPr lang="en-US" dirty="0"/>
          </a:p>
          <a:p>
            <a:pPr algn="l"/>
            <a:r>
              <a:rPr lang="en-US" b="1" dirty="0"/>
              <a:t>SSH’s client authentication</a:t>
            </a:r>
            <a:r>
              <a:rPr lang="en-US" dirty="0"/>
              <a:t> (RFC 4252).</a:t>
            </a:r>
          </a:p>
          <a:p>
            <a:pPr algn="l"/>
            <a:endParaRPr lang="en-US" dirty="0"/>
          </a:p>
          <a:p>
            <a:pPr algn="l"/>
            <a:r>
              <a:rPr lang="en-US" dirty="0"/>
              <a:t>When digital signature is used, the client must send a public key or certificate(s) to the server.</a:t>
            </a:r>
          </a:p>
          <a:p>
            <a:pPr algn="l"/>
            <a:endParaRPr lang="en-US" dirty="0"/>
          </a:p>
          <a:p>
            <a:pPr algn="l"/>
            <a:r>
              <a:rPr lang="en-US" dirty="0"/>
              <a:t>Rainbow may have performance impact on current SSH applications due to its very large public key. However, this problem can be fixed, similarly with TCP. </a:t>
            </a:r>
          </a:p>
        </p:txBody>
      </p:sp>
    </p:spTree>
    <p:extLst>
      <p:ext uri="{BB962C8B-B14F-4D97-AF65-F5344CB8AC3E}">
        <p14:creationId xmlns:p14="http://schemas.microsoft.com/office/powerpoint/2010/main" val="212000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a:p>
            <a:pPr algn="l"/>
            <a:r>
              <a:rPr lang="en-US" b="1" dirty="0"/>
              <a:t>Performance overview of Rainbow: key generation, signing and verifying and its public key sizes.</a:t>
            </a:r>
          </a:p>
        </p:txBody>
      </p:sp>
    </p:spTree>
    <p:extLst>
      <p:ext uri="{BB962C8B-B14F-4D97-AF65-F5344CB8AC3E}">
        <p14:creationId xmlns:p14="http://schemas.microsoft.com/office/powerpoint/2010/main" val="3742233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r>
              <a:rPr lang="en-US" b="1" dirty="0"/>
              <a:t>Remarks/Conclusions</a:t>
            </a:r>
          </a:p>
          <a:p>
            <a:pPr algn="l"/>
            <a:endParaRPr lang="en-US" b="1" dirty="0"/>
          </a:p>
          <a:p>
            <a:pPr marL="457200" indent="-457200" algn="l">
              <a:buAutoNum type="arabicParenR"/>
            </a:pPr>
            <a:r>
              <a:rPr lang="en-US" b="1" dirty="0"/>
              <a:t>Rainbow would have performance impacts on TLS and SSH. However, its impacts can be mitigated with not too costly changes.</a:t>
            </a:r>
          </a:p>
          <a:p>
            <a:pPr marL="457200" indent="-457200" algn="l">
              <a:buAutoNum type="arabicParenR"/>
            </a:pPr>
            <a:r>
              <a:rPr lang="en-US" b="1" dirty="0"/>
              <a:t>Rainbow would have minimal impacts on IKE2/</a:t>
            </a:r>
            <a:r>
              <a:rPr lang="en-US" b="1" dirty="0" err="1"/>
              <a:t>Ipsec</a:t>
            </a:r>
            <a:r>
              <a:rPr lang="en-US" b="1" dirty="0"/>
              <a:t> VPNs.</a:t>
            </a:r>
          </a:p>
          <a:p>
            <a:pPr marL="457200" indent="-457200" algn="l">
              <a:buAutoNum type="arabicParenR"/>
            </a:pPr>
            <a:r>
              <a:rPr lang="en-US" b="1" dirty="0"/>
              <a:t>If we are not 100% confidence that Falcon/</a:t>
            </a:r>
            <a:r>
              <a:rPr lang="en-US" b="1" dirty="0" err="1"/>
              <a:t>Dilithium</a:t>
            </a:r>
            <a:r>
              <a:rPr lang="en-US" b="1" dirty="0"/>
              <a:t> is secure, Rainbow would be a good choice to keep.  </a:t>
            </a:r>
            <a:endParaRPr lang="en-US" dirty="0"/>
          </a:p>
        </p:txBody>
      </p:sp>
    </p:spTree>
    <p:extLst>
      <p:ext uri="{BB962C8B-B14F-4D97-AF65-F5344CB8AC3E}">
        <p14:creationId xmlns:p14="http://schemas.microsoft.com/office/powerpoint/2010/main" val="16868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C48F4-27ED-FA40-AB25-E11FD814774E}"/>
              </a:ext>
            </a:extLst>
          </p:cNvPr>
          <p:cNvPicPr>
            <a:picLocks noChangeAspect="1"/>
          </p:cNvPicPr>
          <p:nvPr/>
        </p:nvPicPr>
        <p:blipFill>
          <a:blip r:embed="rId2"/>
          <a:stretch>
            <a:fillRect/>
          </a:stretch>
        </p:blipFill>
        <p:spPr>
          <a:xfrm>
            <a:off x="528918" y="699247"/>
            <a:ext cx="11134163" cy="6158753"/>
          </a:xfrm>
          <a:prstGeom prst="rect">
            <a:avLst/>
          </a:prstGeom>
        </p:spPr>
      </p:pic>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p:txBody>
      </p:sp>
    </p:spTree>
    <p:extLst>
      <p:ext uri="{BB962C8B-B14F-4D97-AF65-F5344CB8AC3E}">
        <p14:creationId xmlns:p14="http://schemas.microsoft.com/office/powerpoint/2010/main" val="196748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29E636-2054-AF47-A8F8-3558DE6E2D51}"/>
              </a:ext>
            </a:extLst>
          </p:cNvPr>
          <p:cNvPicPr>
            <a:picLocks noChangeAspect="1"/>
          </p:cNvPicPr>
          <p:nvPr/>
        </p:nvPicPr>
        <p:blipFill>
          <a:blip r:embed="rId2"/>
          <a:stretch>
            <a:fillRect/>
          </a:stretch>
        </p:blipFill>
        <p:spPr>
          <a:xfrm>
            <a:off x="878541" y="592465"/>
            <a:ext cx="11116235" cy="5790405"/>
          </a:xfrm>
          <a:prstGeom prst="rect">
            <a:avLst/>
          </a:prstGeom>
        </p:spPr>
      </p:pic>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p:txBody>
      </p:sp>
    </p:spTree>
    <p:extLst>
      <p:ext uri="{BB962C8B-B14F-4D97-AF65-F5344CB8AC3E}">
        <p14:creationId xmlns:p14="http://schemas.microsoft.com/office/powerpoint/2010/main" val="215415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a:p>
            <a:pPr algn="l"/>
            <a:r>
              <a:rPr lang="en-US" b="1" dirty="0"/>
              <a:t>-Signing and verifying times are good for standard Rainbow.</a:t>
            </a:r>
          </a:p>
          <a:p>
            <a:pPr algn="l"/>
            <a:r>
              <a:rPr lang="en-US" b="1" dirty="0"/>
              <a:t>-Signing and verifying times are acceptable for Compressed Rainbow for level 1.</a:t>
            </a:r>
          </a:p>
          <a:p>
            <a:pPr algn="l"/>
            <a:r>
              <a:rPr lang="en-US" b="1" dirty="0"/>
              <a:t>-Key generation is not fast, but acceptable because keys are not generated regularly.</a:t>
            </a:r>
          </a:p>
          <a:p>
            <a:pPr algn="l"/>
            <a:r>
              <a:rPr lang="en-US" b="1" dirty="0"/>
              <a:t>-Key generation for Compressed Rainbow is 20% slower than the Standard Rainbow. </a:t>
            </a:r>
          </a:p>
          <a:p>
            <a:pPr algn="l"/>
            <a:r>
              <a:rPr lang="en-US" b="1" dirty="0"/>
              <a:t>-Signing for Compressed Rainbow is about 50 times slower than the Standard Rainbow.</a:t>
            </a:r>
          </a:p>
          <a:p>
            <a:pPr algn="l"/>
            <a:r>
              <a:rPr lang="en-US" b="1" dirty="0"/>
              <a:t>-Verifying for Compressed Rainbow is about 22 times slower than the Standard Rainbow.</a:t>
            </a:r>
          </a:p>
        </p:txBody>
      </p:sp>
    </p:spTree>
    <p:extLst>
      <p:ext uri="{BB962C8B-B14F-4D97-AF65-F5344CB8AC3E}">
        <p14:creationId xmlns:p14="http://schemas.microsoft.com/office/powerpoint/2010/main" val="11064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7B89-E072-634B-BA84-785B9D7EBE08}"/>
              </a:ext>
            </a:extLst>
          </p:cNvPr>
          <p:cNvSpPr>
            <a:spLocks noGrp="1"/>
          </p:cNvSpPr>
          <p:nvPr>
            <p:ph type="title"/>
          </p:nvPr>
        </p:nvSpPr>
        <p:spPr>
          <a:xfrm>
            <a:off x="821637" y="640787"/>
            <a:ext cx="10770705" cy="826894"/>
          </a:xfrm>
        </p:spPr>
        <p:txBody>
          <a:bodyPr>
            <a:normAutofit/>
          </a:bodyPr>
          <a:lstStyle/>
          <a:p>
            <a:r>
              <a:rPr lang="en-US" dirty="0"/>
              <a:t>Performance on Intel/AMD Desktop Machines*</a:t>
            </a:r>
          </a:p>
        </p:txBody>
      </p:sp>
      <p:graphicFrame>
        <p:nvGraphicFramePr>
          <p:cNvPr id="3" name="Table 2">
            <a:extLst>
              <a:ext uri="{FF2B5EF4-FFF2-40B4-BE49-F238E27FC236}">
                <a16:creationId xmlns:a16="http://schemas.microsoft.com/office/drawing/2014/main" id="{A5C6AC76-FBA0-694A-B684-03E23A7906FD}"/>
              </a:ext>
            </a:extLst>
          </p:cNvPr>
          <p:cNvGraphicFramePr>
            <a:graphicFrameLocks noGrp="1"/>
          </p:cNvGraphicFramePr>
          <p:nvPr>
            <p:extLst>
              <p:ext uri="{D42A27DB-BD31-4B8C-83A1-F6EECF244321}">
                <p14:modId xmlns:p14="http://schemas.microsoft.com/office/powerpoint/2010/main" val="3133245524"/>
              </p:ext>
            </p:extLst>
          </p:nvPr>
        </p:nvGraphicFramePr>
        <p:xfrm>
          <a:off x="838199" y="1467681"/>
          <a:ext cx="10515601" cy="4919868"/>
        </p:xfrm>
        <a:graphic>
          <a:graphicData uri="http://schemas.openxmlformats.org/drawingml/2006/table">
            <a:tbl>
              <a:tblPr bandCol="1">
                <a:tableStyleId>{5C22544A-7EE6-4342-B048-85BDC9FD1C3A}</a:tableStyleId>
              </a:tblPr>
              <a:tblGrid>
                <a:gridCol w="3571713">
                  <a:extLst>
                    <a:ext uri="{9D8B030D-6E8A-4147-A177-3AD203B41FA5}">
                      <a16:colId xmlns:a16="http://schemas.microsoft.com/office/drawing/2014/main" val="3029479688"/>
                    </a:ext>
                  </a:extLst>
                </a:gridCol>
                <a:gridCol w="1735972">
                  <a:extLst>
                    <a:ext uri="{9D8B030D-6E8A-4147-A177-3AD203B41FA5}">
                      <a16:colId xmlns:a16="http://schemas.microsoft.com/office/drawing/2014/main" val="716977505"/>
                    </a:ext>
                  </a:extLst>
                </a:gridCol>
                <a:gridCol w="1735972">
                  <a:extLst>
                    <a:ext uri="{9D8B030D-6E8A-4147-A177-3AD203B41FA5}">
                      <a16:colId xmlns:a16="http://schemas.microsoft.com/office/drawing/2014/main" val="3010785194"/>
                    </a:ext>
                  </a:extLst>
                </a:gridCol>
                <a:gridCol w="1735972">
                  <a:extLst>
                    <a:ext uri="{9D8B030D-6E8A-4147-A177-3AD203B41FA5}">
                      <a16:colId xmlns:a16="http://schemas.microsoft.com/office/drawing/2014/main" val="2737015609"/>
                    </a:ext>
                  </a:extLst>
                </a:gridCol>
                <a:gridCol w="1735972">
                  <a:extLst>
                    <a:ext uri="{9D8B030D-6E8A-4147-A177-3AD203B41FA5}">
                      <a16:colId xmlns:a16="http://schemas.microsoft.com/office/drawing/2014/main" val="4065599392"/>
                    </a:ext>
                  </a:extLst>
                </a:gridCol>
              </a:tblGrid>
              <a:tr h="409989">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525865"/>
                  </a:ext>
                </a:extLst>
              </a:tr>
              <a:tr h="409989">
                <a:tc>
                  <a:txBody>
                    <a:bodyPr/>
                    <a:lstStyle/>
                    <a:p>
                      <a:pPr algn="l" fontAlgn="b"/>
                      <a:r>
                        <a:rPr lang="en-US" sz="2400" u="none" strike="noStrike">
                          <a:effectLst/>
                        </a:rPr>
                        <a:t>scheme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keygen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sign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verify</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err="1">
                          <a:effectLst/>
                        </a:rPr>
                        <a:t>sign+verify</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8470618"/>
                  </a:ext>
                </a:extLst>
              </a:tr>
              <a:tr h="409989">
                <a:tc>
                  <a:txBody>
                    <a:bodyPr/>
                    <a:lstStyle/>
                    <a:p>
                      <a:pPr algn="l" fontAlgn="b"/>
                      <a:r>
                        <a:rPr lang="en-US" sz="2400" b="1" u="none" strike="noStrike" dirty="0">
                          <a:effectLst/>
                        </a:rPr>
                        <a:t>dilithium2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1503185"/>
                  </a:ext>
                </a:extLst>
              </a:tr>
              <a:tr h="409989">
                <a:tc>
                  <a:txBody>
                    <a:bodyPr/>
                    <a:lstStyle/>
                    <a:p>
                      <a:pPr algn="l" fontAlgn="b"/>
                      <a:r>
                        <a:rPr lang="en-US" sz="2400" b="1" u="none" strike="noStrike" dirty="0">
                          <a:effectLst/>
                        </a:rPr>
                        <a:t>falcon512dyn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363.9</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15.0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3.8</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8474943"/>
                  </a:ext>
                </a:extLst>
              </a:tr>
              <a:tr h="409989">
                <a:tc>
                  <a:txBody>
                    <a:bodyPr/>
                    <a:lstStyle/>
                    <a:p>
                      <a:pPr algn="l" fontAlgn="b"/>
                      <a:r>
                        <a:rPr lang="en-US" sz="2400" b="1" u="none" strike="noStrike" dirty="0">
                          <a:effectLst/>
                        </a:rPr>
                        <a:t>falcon512tree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362.3</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8.5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7275907"/>
                  </a:ext>
                </a:extLst>
              </a:tr>
              <a:tr h="409989">
                <a:tc>
                  <a:txBody>
                    <a:bodyPr/>
                    <a:lstStyle/>
                    <a:p>
                      <a:pPr algn="l" fontAlgn="b"/>
                      <a:r>
                        <a:rPr lang="en-US" sz="2400" b="1" u="none" strike="noStrike" dirty="0">
                          <a:effectLst/>
                        </a:rPr>
                        <a:t>gemss128</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5831.4</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51984.3</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20.1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11862.0</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2504992052"/>
                  </a:ext>
                </a:extLst>
              </a:tr>
              <a:tr h="409989">
                <a:tc>
                  <a:txBody>
                    <a:bodyPr/>
                    <a:lstStyle/>
                    <a:p>
                      <a:pPr algn="l" fontAlgn="b"/>
                      <a:r>
                        <a:rPr lang="en-US" sz="2400" b="1" u="none" strike="noStrike" dirty="0">
                          <a:effectLst/>
                        </a:rPr>
                        <a:t>bluegemss128</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6684.5</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10282.8</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37.5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2372.3</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3992227530"/>
                  </a:ext>
                </a:extLst>
              </a:tr>
              <a:tr h="409989">
                <a:tc>
                  <a:txBody>
                    <a:bodyPr/>
                    <a:lstStyle/>
                    <a:p>
                      <a:pPr algn="l" fontAlgn="b"/>
                      <a:r>
                        <a:rPr lang="en-US" sz="2400" b="1" u="none" strike="noStrike" dirty="0">
                          <a:effectLst/>
                        </a:rPr>
                        <a:t>redgemss128</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4842.4</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223.4</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35.4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78.3</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641571"/>
                  </a:ext>
                </a:extLst>
              </a:tr>
              <a:tr h="409989">
                <a:tc>
                  <a:txBody>
                    <a:bodyPr/>
                    <a:lstStyle/>
                    <a:p>
                      <a:pPr algn="l" fontAlgn="b"/>
                      <a:r>
                        <a:rPr lang="en-US" sz="2400" b="1" u="none" strike="noStrike" dirty="0">
                          <a:effectLst/>
                        </a:rPr>
                        <a:t>picnicl1fs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133.5</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32.4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55.4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3237824"/>
                  </a:ext>
                </a:extLst>
              </a:tr>
              <a:tr h="409989">
                <a:tc>
                  <a:txBody>
                    <a:bodyPr/>
                    <a:lstStyle/>
                    <a:p>
                      <a:pPr algn="l" fontAlgn="b"/>
                      <a:r>
                        <a:rPr lang="en-US" sz="2400" b="1" u="none" strike="noStrike" dirty="0">
                          <a:effectLst/>
                        </a:rPr>
                        <a:t>rainbow1a</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19678.3</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4.4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29355"/>
                  </a:ext>
                </a:extLst>
              </a:tr>
              <a:tr h="409989">
                <a:tc>
                  <a:txBody>
                    <a:bodyPr/>
                    <a:lstStyle/>
                    <a:p>
                      <a:pPr algn="l" fontAlgn="b"/>
                      <a:r>
                        <a:rPr lang="en-US" sz="2400" b="1" u="none" strike="noStrike" dirty="0">
                          <a:effectLst/>
                        </a:rPr>
                        <a:t>SPHINCS128-f</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57.6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1744.1</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29.8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420.4</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1453298344"/>
                  </a:ext>
                </a:extLst>
              </a:tr>
              <a:tr h="409989">
                <a:tc>
                  <a:txBody>
                    <a:bodyPr/>
                    <a:lstStyle/>
                    <a:p>
                      <a:pPr algn="l" fontAlgn="b"/>
                      <a:r>
                        <a:rPr lang="en-US" sz="2400" b="1" u="none" strike="noStrike" dirty="0">
                          <a:effectLst/>
                        </a:rPr>
                        <a:t>SHPINCS128-s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1843.4</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27387.5</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12.4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6250.8</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2715015552"/>
                  </a:ext>
                </a:extLst>
              </a:tr>
            </a:tbl>
          </a:graphicData>
        </a:graphic>
      </p:graphicFrame>
      <p:sp>
        <p:nvSpPr>
          <p:cNvPr id="4" name="TextBox 3">
            <a:extLst>
              <a:ext uri="{FF2B5EF4-FFF2-40B4-BE49-F238E27FC236}">
                <a16:creationId xmlns:a16="http://schemas.microsoft.com/office/drawing/2014/main" id="{8D4E7199-708A-A34B-8035-3BD8465D96F0}"/>
              </a:ext>
            </a:extLst>
          </p:cNvPr>
          <p:cNvSpPr txBox="1"/>
          <p:nvPr/>
        </p:nvSpPr>
        <p:spPr>
          <a:xfrm>
            <a:off x="821637" y="6387549"/>
            <a:ext cx="2969787" cy="369332"/>
          </a:xfrm>
          <a:prstGeom prst="rect">
            <a:avLst/>
          </a:prstGeom>
          <a:noFill/>
        </p:spPr>
        <p:txBody>
          <a:bodyPr wrap="none" rtlCol="0">
            <a:spAutoFit/>
          </a:bodyPr>
          <a:lstStyle/>
          <a:p>
            <a:r>
              <a:rPr lang="en-US" dirty="0"/>
              <a:t>* Averaged from 37 machines</a:t>
            </a:r>
          </a:p>
        </p:txBody>
      </p:sp>
      <p:sp>
        <p:nvSpPr>
          <p:cNvPr id="5" name="TextBox 4">
            <a:extLst>
              <a:ext uri="{FF2B5EF4-FFF2-40B4-BE49-F238E27FC236}">
                <a16:creationId xmlns:a16="http://schemas.microsoft.com/office/drawing/2014/main" id="{7010F5CB-1BE1-0B48-93D3-5AEC9C9D88AC}"/>
              </a:ext>
            </a:extLst>
          </p:cNvPr>
          <p:cNvSpPr txBox="1"/>
          <p:nvPr/>
        </p:nvSpPr>
        <p:spPr>
          <a:xfrm>
            <a:off x="838199" y="0"/>
            <a:ext cx="2953225" cy="369332"/>
          </a:xfrm>
          <a:prstGeom prst="rect">
            <a:avLst/>
          </a:prstGeom>
          <a:noFill/>
        </p:spPr>
        <p:txBody>
          <a:bodyPr wrap="square" rtlCol="0">
            <a:spAutoFit/>
          </a:bodyPr>
          <a:lstStyle/>
          <a:p>
            <a:r>
              <a:rPr lang="en-US" dirty="0"/>
              <a:t>From John’s talk. </a:t>
            </a:r>
          </a:p>
        </p:txBody>
      </p:sp>
    </p:spTree>
    <p:extLst>
      <p:ext uri="{BB962C8B-B14F-4D97-AF65-F5344CB8AC3E}">
        <p14:creationId xmlns:p14="http://schemas.microsoft.com/office/powerpoint/2010/main" val="279080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3915-D31B-B449-81A3-DB26F00A23F2}"/>
              </a:ext>
            </a:extLst>
          </p:cNvPr>
          <p:cNvSpPr>
            <a:spLocks noGrp="1"/>
          </p:cNvSpPr>
          <p:nvPr>
            <p:ph type="title"/>
          </p:nvPr>
        </p:nvSpPr>
        <p:spPr>
          <a:xfrm>
            <a:off x="838199" y="60156"/>
            <a:ext cx="10515600" cy="1325563"/>
          </a:xfrm>
        </p:spPr>
        <p:txBody>
          <a:bodyPr/>
          <a:lstStyle/>
          <a:p>
            <a:r>
              <a:rPr lang="en-US" dirty="0"/>
              <a:t>Living on the Low End: 32-bit ARMs</a:t>
            </a:r>
          </a:p>
        </p:txBody>
      </p:sp>
      <p:sp>
        <p:nvSpPr>
          <p:cNvPr id="6" name="TextBox 5">
            <a:extLst>
              <a:ext uri="{FF2B5EF4-FFF2-40B4-BE49-F238E27FC236}">
                <a16:creationId xmlns:a16="http://schemas.microsoft.com/office/drawing/2014/main" id="{7FDAD2E7-470B-7C41-9029-3A64B96DB6A9}"/>
              </a:ext>
            </a:extLst>
          </p:cNvPr>
          <p:cNvSpPr txBox="1"/>
          <p:nvPr/>
        </p:nvSpPr>
        <p:spPr>
          <a:xfrm>
            <a:off x="838199" y="6428512"/>
            <a:ext cx="8586005" cy="369332"/>
          </a:xfrm>
          <a:prstGeom prst="rect">
            <a:avLst/>
          </a:prstGeom>
          <a:noFill/>
        </p:spPr>
        <p:txBody>
          <a:bodyPr wrap="none" rtlCol="0">
            <a:spAutoFit/>
          </a:bodyPr>
          <a:lstStyle/>
          <a:p>
            <a:r>
              <a:rPr lang="en-US" dirty="0"/>
              <a:t>* Nobody implemented any GEMSS variant on 32-bit ARMs, probably it didn’t fit too well!</a:t>
            </a:r>
          </a:p>
        </p:txBody>
      </p:sp>
      <p:graphicFrame>
        <p:nvGraphicFramePr>
          <p:cNvPr id="4" name="Table 3">
            <a:extLst>
              <a:ext uri="{FF2B5EF4-FFF2-40B4-BE49-F238E27FC236}">
                <a16:creationId xmlns:a16="http://schemas.microsoft.com/office/drawing/2014/main" id="{F14BCF84-87C6-8846-A7D2-22D63698997C}"/>
              </a:ext>
            </a:extLst>
          </p:cNvPr>
          <p:cNvGraphicFramePr>
            <a:graphicFrameLocks noGrp="1"/>
          </p:cNvGraphicFramePr>
          <p:nvPr>
            <p:extLst/>
          </p:nvPr>
        </p:nvGraphicFramePr>
        <p:xfrm>
          <a:off x="838199" y="1101033"/>
          <a:ext cx="10074964" cy="5081110"/>
        </p:xfrm>
        <a:graphic>
          <a:graphicData uri="http://schemas.openxmlformats.org/drawingml/2006/table">
            <a:tbl>
              <a:tblPr bandCol="1">
                <a:tableStyleId>{5C22544A-7EE6-4342-B048-85BDC9FD1C3A}</a:tableStyleId>
              </a:tblPr>
              <a:tblGrid>
                <a:gridCol w="3422048">
                  <a:extLst>
                    <a:ext uri="{9D8B030D-6E8A-4147-A177-3AD203B41FA5}">
                      <a16:colId xmlns:a16="http://schemas.microsoft.com/office/drawing/2014/main" val="3746987767"/>
                    </a:ext>
                  </a:extLst>
                </a:gridCol>
                <a:gridCol w="1663229">
                  <a:extLst>
                    <a:ext uri="{9D8B030D-6E8A-4147-A177-3AD203B41FA5}">
                      <a16:colId xmlns:a16="http://schemas.microsoft.com/office/drawing/2014/main" val="1004822824"/>
                    </a:ext>
                  </a:extLst>
                </a:gridCol>
                <a:gridCol w="1663229">
                  <a:extLst>
                    <a:ext uri="{9D8B030D-6E8A-4147-A177-3AD203B41FA5}">
                      <a16:colId xmlns:a16="http://schemas.microsoft.com/office/drawing/2014/main" val="2140139211"/>
                    </a:ext>
                  </a:extLst>
                </a:gridCol>
                <a:gridCol w="1663229">
                  <a:extLst>
                    <a:ext uri="{9D8B030D-6E8A-4147-A177-3AD203B41FA5}">
                      <a16:colId xmlns:a16="http://schemas.microsoft.com/office/drawing/2014/main" val="4021885388"/>
                    </a:ext>
                  </a:extLst>
                </a:gridCol>
                <a:gridCol w="1663229">
                  <a:extLst>
                    <a:ext uri="{9D8B030D-6E8A-4147-A177-3AD203B41FA5}">
                      <a16:colId xmlns:a16="http://schemas.microsoft.com/office/drawing/2014/main" val="3271408548"/>
                    </a:ext>
                  </a:extLst>
                </a:gridCol>
              </a:tblGrid>
              <a:tr h="508111">
                <a:tc gridSpan="3">
                  <a:txBody>
                    <a:bodyPr/>
                    <a:lstStyle/>
                    <a:p>
                      <a:pPr algn="l" fontAlgn="b"/>
                      <a:r>
                        <a:rPr lang="en-US" sz="2400" u="none" strike="noStrike">
                          <a:effectLst/>
                        </a:rPr>
                        <a:t>Average from 4 machines: A7, A9-NEON, A-17(2)</a:t>
                      </a:r>
                      <a:endParaRPr lang="en-US" sz="2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9669604"/>
                  </a:ext>
                </a:extLst>
              </a:tr>
              <a:tr h="508111">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0790500"/>
                  </a:ext>
                </a:extLst>
              </a:tr>
              <a:tr h="508111">
                <a:tc>
                  <a:txBody>
                    <a:bodyPr/>
                    <a:lstStyle/>
                    <a:p>
                      <a:pPr algn="l" fontAlgn="b"/>
                      <a:r>
                        <a:rPr lang="en-US" sz="2400" u="none" strike="noStrike">
                          <a:effectLst/>
                        </a:rPr>
                        <a:t>scheme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keygen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a:effectLst/>
                        </a:rPr>
                        <a:t>sign</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a:effectLst/>
                        </a:rPr>
                        <a:t>verify</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err="1">
                          <a:effectLst/>
                        </a:rPr>
                        <a:t>sign+verify</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172573"/>
                  </a:ext>
                </a:extLst>
              </a:tr>
              <a:tr h="508111">
                <a:tc>
                  <a:txBody>
                    <a:bodyPr/>
                    <a:lstStyle/>
                    <a:p>
                      <a:pPr algn="l" fontAlgn="b"/>
                      <a:r>
                        <a:rPr lang="en-US" sz="2400" b="1" u="none" strike="noStrike" dirty="0">
                          <a:effectLst/>
                        </a:rPr>
                        <a:t>dilithium2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5636856"/>
                  </a:ext>
                </a:extLst>
              </a:tr>
              <a:tr h="508111">
                <a:tc>
                  <a:txBody>
                    <a:bodyPr/>
                    <a:lstStyle/>
                    <a:p>
                      <a:pPr algn="l" fontAlgn="b"/>
                      <a:r>
                        <a:rPr lang="en-US" sz="2400" b="1" u="none" strike="noStrike" dirty="0">
                          <a:effectLst/>
                        </a:rPr>
                        <a:t>falcon512dyn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137.5</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8.1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788633"/>
                  </a:ext>
                </a:extLst>
              </a:tr>
              <a:tr h="508111">
                <a:tc>
                  <a:txBody>
                    <a:bodyPr/>
                    <a:lstStyle/>
                    <a:p>
                      <a:pPr algn="l" fontAlgn="b"/>
                      <a:r>
                        <a:rPr lang="en-US" sz="2400" b="1" u="none" strike="noStrike" dirty="0">
                          <a:effectLst/>
                        </a:rPr>
                        <a:t>falcon512tree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139.2</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5.3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471641"/>
                  </a:ext>
                </a:extLst>
              </a:tr>
              <a:tr h="508111">
                <a:tc>
                  <a:txBody>
                    <a:bodyPr/>
                    <a:lstStyle/>
                    <a:p>
                      <a:pPr algn="l" fontAlgn="b"/>
                      <a:r>
                        <a:rPr lang="en-US" sz="2400" b="1" u="none" strike="noStrike" dirty="0">
                          <a:effectLst/>
                        </a:rPr>
                        <a:t>picnicl1fs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0.2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101.2</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29.6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3499950"/>
                  </a:ext>
                </a:extLst>
              </a:tr>
              <a:tr h="508111">
                <a:tc>
                  <a:txBody>
                    <a:bodyPr/>
                    <a:lstStyle/>
                    <a:p>
                      <a:pPr algn="l" fontAlgn="b"/>
                      <a:r>
                        <a:rPr lang="en-US" sz="2400" b="1" u="none" strike="noStrike" dirty="0">
                          <a:effectLst/>
                        </a:rPr>
                        <a:t>rainbow1a</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19750.9</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7.6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2705257"/>
                  </a:ext>
                </a:extLst>
              </a:tr>
              <a:tr h="508111">
                <a:tc>
                  <a:txBody>
                    <a:bodyPr/>
                    <a:lstStyle/>
                    <a:p>
                      <a:pPr algn="l" fontAlgn="b"/>
                      <a:r>
                        <a:rPr lang="en-US" sz="2400" b="1" u="none" strike="noStrike" dirty="0">
                          <a:effectLst/>
                        </a:rPr>
                        <a:t>SPHINCS128-f</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25.2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757.9</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10.6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199.6</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2647148461"/>
                  </a:ext>
                </a:extLst>
              </a:tr>
              <a:tr h="508111">
                <a:tc>
                  <a:txBody>
                    <a:bodyPr/>
                    <a:lstStyle/>
                    <a:p>
                      <a:pPr algn="l" fontAlgn="b"/>
                      <a:r>
                        <a:rPr lang="en-US" sz="2400" b="1" u="none" strike="noStrike" dirty="0">
                          <a:effectLst/>
                        </a:rPr>
                        <a:t>SHPINCS128-s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806.7</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11411.9</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2400" u="none" strike="noStrike">
                          <a:effectLst/>
                        </a:rPr>
                        <a:t>4.4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highlight>
                            <a:srgbClr val="FFFF00"/>
                          </a:highlight>
                        </a:rPr>
                        <a:t>2889.7</a:t>
                      </a:r>
                      <a:endParaRPr lang="en-US" sz="2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2914026219"/>
                  </a:ext>
                </a:extLst>
              </a:tr>
            </a:tbl>
          </a:graphicData>
        </a:graphic>
      </p:graphicFrame>
      <p:sp>
        <p:nvSpPr>
          <p:cNvPr id="5" name="TextBox 4">
            <a:extLst>
              <a:ext uri="{FF2B5EF4-FFF2-40B4-BE49-F238E27FC236}">
                <a16:creationId xmlns:a16="http://schemas.microsoft.com/office/drawing/2014/main" id="{FD8B786B-8BCB-B44C-B0EA-826EED379A0E}"/>
              </a:ext>
            </a:extLst>
          </p:cNvPr>
          <p:cNvSpPr txBox="1"/>
          <p:nvPr/>
        </p:nvSpPr>
        <p:spPr>
          <a:xfrm>
            <a:off x="9238775" y="306525"/>
            <a:ext cx="2953225" cy="369332"/>
          </a:xfrm>
          <a:prstGeom prst="rect">
            <a:avLst/>
          </a:prstGeom>
          <a:noFill/>
        </p:spPr>
        <p:txBody>
          <a:bodyPr wrap="square" rtlCol="0">
            <a:spAutoFit/>
          </a:bodyPr>
          <a:lstStyle/>
          <a:p>
            <a:r>
              <a:rPr lang="en-US" dirty="0"/>
              <a:t>From John’s talk. </a:t>
            </a:r>
          </a:p>
        </p:txBody>
      </p:sp>
    </p:spTree>
    <p:extLst>
      <p:ext uri="{BB962C8B-B14F-4D97-AF65-F5344CB8AC3E}">
        <p14:creationId xmlns:p14="http://schemas.microsoft.com/office/powerpoint/2010/main" val="24114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71A5A3-0ADB-3A4B-B1AB-2A0014F6A28E}"/>
              </a:ext>
            </a:extLst>
          </p:cNvPr>
          <p:cNvSpPr>
            <a:spLocks noGrp="1"/>
          </p:cNvSpPr>
          <p:nvPr>
            <p:ph type="subTitle" idx="1"/>
          </p:nvPr>
        </p:nvSpPr>
        <p:spPr>
          <a:xfrm>
            <a:off x="233082" y="215153"/>
            <a:ext cx="11761694" cy="6472517"/>
          </a:xfrm>
        </p:spPr>
        <p:txBody>
          <a:bodyPr anchor="t"/>
          <a:lstStyle/>
          <a:p>
            <a:pPr algn="l"/>
            <a:endParaRPr lang="en-US" dirty="0"/>
          </a:p>
          <a:p>
            <a:pPr algn="l"/>
            <a:r>
              <a:rPr lang="en-US" b="1" dirty="0"/>
              <a:t>Not sure if rainbow1a is the standard or cyclic version, but likely it is the standard version. Otherwise, the performance would not be that great. </a:t>
            </a:r>
          </a:p>
        </p:txBody>
      </p:sp>
    </p:spTree>
    <p:extLst>
      <p:ext uri="{BB962C8B-B14F-4D97-AF65-F5344CB8AC3E}">
        <p14:creationId xmlns:p14="http://schemas.microsoft.com/office/powerpoint/2010/main" val="400688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7FEDF3E7A8F4A97A830D99D3B29C6" ma:contentTypeVersion="12" ma:contentTypeDescription="Create a new document." ma:contentTypeScope="" ma:versionID="9f5aacd843d812e22d386f32e7c7e64f">
  <xsd:schema xmlns:xsd="http://www.w3.org/2001/XMLSchema" xmlns:xs="http://www.w3.org/2001/XMLSchema" xmlns:p="http://schemas.microsoft.com/office/2006/metadata/properties" xmlns:ns2="ae68404e-1c87-4717-902c-d537b5f6e9ca" xmlns:ns3="bea53ec1-1315-4566-a6b5-3d273db44762" targetNamespace="http://schemas.microsoft.com/office/2006/metadata/properties" ma:root="true" ma:fieldsID="e474de1bb80a25509b77765fdfc6e9f6" ns2:_="" ns3:_="">
    <xsd:import namespace="ae68404e-1c87-4717-902c-d537b5f6e9ca"/>
    <xsd:import namespace="bea53ec1-1315-4566-a6b5-3d273db4476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8404e-1c87-4717-902c-d537b5f6e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6a98a9-4721-402f-9b0e-578e6c4977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53ec1-1315-4566-a6b5-3d273db44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36dbd5-a568-4060-80e3-7b07cda60566}" ma:internalName="TaxCatchAll" ma:showField="CatchAllData" ma:web="bea53ec1-1315-4566-a6b5-3d273db447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a53ec1-1315-4566-a6b5-3d273db44762" xsi:nil="true"/>
    <lcf76f155ced4ddcb4097134ff3c332f xmlns="ae68404e-1c87-4717-902c-d537b5f6e9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5B7216-BB7E-4D08-BF04-477F89BE04E8}"/>
</file>

<file path=customXml/itemProps2.xml><?xml version="1.0" encoding="utf-8"?>
<ds:datastoreItem xmlns:ds="http://schemas.openxmlformats.org/officeDocument/2006/customXml" ds:itemID="{CFB53AC0-7708-447A-BA90-C2FE193A5469}"/>
</file>

<file path=customXml/itemProps3.xml><?xml version="1.0" encoding="utf-8"?>
<ds:datastoreItem xmlns:ds="http://schemas.openxmlformats.org/officeDocument/2006/customXml" ds:itemID="{0AFBC34D-9D7B-4735-B309-A5C0DE2DE447}"/>
</file>

<file path=docProps/app.xml><?xml version="1.0" encoding="utf-8"?>
<Properties xmlns="http://schemas.openxmlformats.org/officeDocument/2006/extended-properties" xmlns:vt="http://schemas.openxmlformats.org/officeDocument/2006/docPropsVTypes">
  <TotalTime>1609</TotalTime>
  <Words>2008</Words>
  <Application>Microsoft Macintosh PowerPoint</Application>
  <PresentationFormat>Widescreen</PresentationFormat>
  <Paragraphs>287</Paragraphs>
  <Slides>30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Performance on Intel/AMD Desktop Machines*</vt:lpstr>
      <vt:lpstr>Living on the Low End: 32-bit ARMs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Quynh H. (Fed)</dc:creator>
  <cp:lastModifiedBy>Dang, Quynh H. (Fed)</cp:lastModifiedBy>
  <cp:revision>40</cp:revision>
  <dcterms:created xsi:type="dcterms:W3CDTF">2020-04-29T13:17:24Z</dcterms:created>
  <dcterms:modified xsi:type="dcterms:W3CDTF">2020-04-30T16:27:48Z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0x010100DC87FEDF3E7A8F4A97A830D99D3B29C6</vt:lpwstr>
  </property>
</Properties>
</file>